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9" r:id="rId5"/>
    <p:sldMasterId id="2147483692" r:id="rId6"/>
    <p:sldMasterId id="2147483681" r:id="rId7"/>
  </p:sldMasterIdLst>
  <p:notesMasterIdLst>
    <p:notesMasterId r:id="rId72"/>
  </p:notesMasterIdLst>
  <p:sldIdLst>
    <p:sldId id="264" r:id="rId8"/>
    <p:sldId id="256" r:id="rId9"/>
    <p:sldId id="259" r:id="rId10"/>
    <p:sldId id="258" r:id="rId11"/>
    <p:sldId id="260" r:id="rId12"/>
    <p:sldId id="261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62" r:id="rId37"/>
    <p:sldId id="289" r:id="rId38"/>
    <p:sldId id="257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263" r:id="rId70"/>
    <p:sldId id="265" r:id="rId7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52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7C8269-00AF-47DE-B3D8-BC69E6BBEAA7}" v="8" dt="2021-06-16T19:02:42.3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96"/>
    <p:restoredTop sz="94733"/>
  </p:normalViewPr>
  <p:slideViewPr>
    <p:cSldViewPr snapToGrid="0" snapToObjects="1" showGuides="1">
      <p:cViewPr varScale="1">
        <p:scale>
          <a:sx n="81" d="100"/>
          <a:sy n="81" d="100"/>
        </p:scale>
        <p:origin x="854" y="77"/>
      </p:cViewPr>
      <p:guideLst>
        <p:guide orient="horz" pos="2160"/>
        <p:guide pos="3863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microsoft.com/office/2015/10/relationships/revisionInfo" Target="revisionInfo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4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C12C5-F844-0141-8625-0687BC3EFA64}" type="datetimeFigureOut">
              <a:rPr lang="nl-NL" smtClean="0"/>
              <a:t>17-6-2021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FDDAF4-B9B1-9845-BC07-A0FB718AD0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9521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56A81-5A4A-4036-B899-D3D5609A7FA6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729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Het gaat om de </a:t>
            </a:r>
            <a:r>
              <a:rPr lang="nl-NL"/>
              <a:t>bestaande bouw.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56A81-5A4A-4036-B899-D3D5609A7FA6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6149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56A81-5A4A-4036-B899-D3D5609A7FA6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8322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56A81-5A4A-4036-B899-D3D5609A7FA6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81383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302" indent="-173302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56A81-5A4A-4036-B899-D3D5609A7FA6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17597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56A81-5A4A-4036-B899-D3D5609A7FA6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5507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A791-D8E8-4C23-A528-EAEB42DC40E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340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56A81-5A4A-4036-B899-D3D5609A7FA6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0286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56A81-5A4A-4036-B899-D3D5609A7FA6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1582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8A791-D8E8-4C23-A528-EAEB42DC40E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682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800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56A81-5A4A-4036-B899-D3D5609A7FA6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7943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defTabSz="924276">
              <a:buFontTx/>
              <a:buChar char="-"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56A81-5A4A-4036-B899-D3D5609A7FA6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1748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defTabSz="924276">
              <a:buFontTx/>
              <a:buChar char="-"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56A81-5A4A-4036-B899-D3D5609A7FA6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3541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56A81-5A4A-4036-B899-D3D5609A7FA6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8362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56A81-5A4A-4036-B899-D3D5609A7FA6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5711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Het gaat om de </a:t>
            </a:r>
            <a:r>
              <a:rPr lang="nl-NL"/>
              <a:t>bestaande bouw.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56A81-5A4A-4036-B899-D3D5609A7FA6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0871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F0DB89-AF32-0743-AB94-8ECD1028DE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5700" y="1122363"/>
            <a:ext cx="9867900" cy="23066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1608933-DD11-B34B-B989-C2CE035FB8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5700" y="3602038"/>
            <a:ext cx="9867900" cy="159961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029538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8714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1066800" y="1973263"/>
            <a:ext cx="4930775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8" name="Tijdelijke aanduiding voor tekst 4"/>
          <p:cNvSpPr>
            <a:spLocks noGrp="1"/>
          </p:cNvSpPr>
          <p:nvPr>
            <p:ph type="body" sz="quarter" idx="21"/>
          </p:nvPr>
        </p:nvSpPr>
        <p:spPr>
          <a:xfrm>
            <a:off x="6172200" y="1973263"/>
            <a:ext cx="4953000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/>
            </a:pPr>
            <a:endParaRPr/>
          </a:p>
        </p:txBody>
      </p:sp>
      <p:sp>
        <p:nvSpPr>
          <p:cNvPr id="49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5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784599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jdelijke aanduiding voor afbeelding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3" name="Titeltekst"/>
          <p:cNvSpPr txBox="1">
            <a:spLocks noGrp="1"/>
          </p:cNvSpPr>
          <p:nvPr>
            <p:ph type="title"/>
          </p:nvPr>
        </p:nvSpPr>
        <p:spPr>
          <a:xfrm>
            <a:off x="11191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Titeltekst</a:t>
            </a:r>
          </a:p>
        </p:txBody>
      </p:sp>
      <p:sp>
        <p:nvSpPr>
          <p:cNvPr id="84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11191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8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35866" cy="333088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397404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tekst"/>
          <p:cNvSpPr txBox="1">
            <a:spLocks noGrp="1"/>
          </p:cNvSpPr>
          <p:nvPr>
            <p:ph type="title"/>
          </p:nvPr>
        </p:nvSpPr>
        <p:spPr>
          <a:xfrm>
            <a:off x="1231900" y="90963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39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1231900" y="2005011"/>
            <a:ext cx="4597400" cy="3943353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77459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Eind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B36D4B-69B3-4A50-848E-BAAF5654EF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58900" y="1122363"/>
            <a:ext cx="10307638" cy="2387600"/>
          </a:xfrm>
        </p:spPr>
        <p:txBody>
          <a:bodyPr anchor="b">
            <a:normAutofit/>
          </a:bodyPr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nl-NL"/>
              <a:t>Eindslide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42DA6D6-DA69-4D7F-8C76-25D5EB494B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8900" y="3691466"/>
            <a:ext cx="10307638" cy="156633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2EB1E99-2FD7-774F-A48C-3F13C7F641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318" y="5364000"/>
            <a:ext cx="1062990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22840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Inhoud_2ko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B31F9A-7C12-427A-9C20-755D185BB7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1784" y="350839"/>
            <a:ext cx="10286494" cy="1339850"/>
          </a:xfrm>
        </p:spPr>
        <p:txBody>
          <a:bodyPr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titel te bewerken die over maximaal twee regels kan lopen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D66EB2F-B3C0-4B6F-A0F8-7EAB35DD4B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61784" y="1881188"/>
            <a:ext cx="4975729" cy="42481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B613EE2-6228-4E58-80BA-19B469A9B8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0225" y="1881188"/>
            <a:ext cx="4975200" cy="42481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B1D7BE6-68D7-410A-830C-DD63DDD61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Vergeet niet de voettekst aan te passen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B77DC49-704E-466B-A8AA-AC387EF5A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22A88-05BC-4DC5-BC5D-3E9DCFA948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8810142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oud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5A67B47-E819-426F-9BA3-B0FA0F2BE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Vergeet niet de voettekst aan te passen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8CDF1D9-35EA-4DE8-B412-92F188796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22A88-05BC-4DC5-BC5D-3E9DCFA948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8895258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Hoofdstu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B36D4B-69B3-4A50-848E-BAAF5654E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8900" y="1122363"/>
            <a:ext cx="10307638" cy="2387600"/>
          </a:xfrm>
        </p:spPr>
        <p:txBody>
          <a:bodyPr anchor="b">
            <a:normAutofit/>
          </a:bodyPr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42DA6D6-DA69-4D7F-8C76-25D5EB494B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8900" y="3691466"/>
            <a:ext cx="10307638" cy="156633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F5009F58-9D39-B946-9F62-237F8779A8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318" y="5364000"/>
            <a:ext cx="1062990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94543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Inhoud_1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481C88-6A60-4A97-90D7-606E63D67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784" y="350839"/>
            <a:ext cx="10286493" cy="1339850"/>
          </a:xfrm>
        </p:spPr>
        <p:txBody>
          <a:bodyPr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794644-FFAA-4E9F-9201-398B3C157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1785" y="1881187"/>
            <a:ext cx="10293640" cy="4241823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EADC2F7-D0D3-43F4-856D-F849E5D82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Vergeet niet de voettekst aan te passen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4D5714-8531-4F62-B654-6F24FC935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22A88-05BC-4DC5-BC5D-3E9DCFA948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6649436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dia_Foto_rechthoe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Vrije vorm: vorm 21">
            <a:extLst>
              <a:ext uri="{FF2B5EF4-FFF2-40B4-BE49-F238E27FC236}">
                <a16:creationId xmlns:a16="http://schemas.microsoft.com/office/drawing/2014/main" id="{1A92FF78-360E-49ED-B96B-7D957B40F225}"/>
              </a:ext>
            </a:extLst>
          </p:cNvPr>
          <p:cNvSpPr/>
          <p:nvPr userDrawn="1"/>
        </p:nvSpPr>
        <p:spPr>
          <a:xfrm>
            <a:off x="1" y="1122363"/>
            <a:ext cx="11154777" cy="3139431"/>
          </a:xfrm>
          <a:custGeom>
            <a:avLst/>
            <a:gdLst>
              <a:gd name="connsiteX0" fmla="*/ 0 w 11154777"/>
              <a:gd name="connsiteY0" fmla="*/ 0 h 3139431"/>
              <a:gd name="connsiteX1" fmla="*/ 10925122 w 11154777"/>
              <a:gd name="connsiteY1" fmla="*/ 0 h 3139431"/>
              <a:gd name="connsiteX2" fmla="*/ 11154777 w 11154777"/>
              <a:gd name="connsiteY2" fmla="*/ 225905 h 3139431"/>
              <a:gd name="connsiteX3" fmla="*/ 11154777 w 11154777"/>
              <a:gd name="connsiteY3" fmla="*/ 3014194 h 3139431"/>
              <a:gd name="connsiteX4" fmla="*/ 11027494 w 11154777"/>
              <a:gd name="connsiteY4" fmla="*/ 3139431 h 3139431"/>
              <a:gd name="connsiteX5" fmla="*/ 0 w 11154777"/>
              <a:gd name="connsiteY5" fmla="*/ 3139431 h 313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54777" h="3139431">
                <a:moveTo>
                  <a:pt x="0" y="0"/>
                </a:moveTo>
                <a:lnTo>
                  <a:pt x="10925122" y="0"/>
                </a:lnTo>
                <a:cubicBezTo>
                  <a:pt x="11051724" y="0"/>
                  <a:pt x="11154777" y="101008"/>
                  <a:pt x="11154777" y="225905"/>
                </a:cubicBezTo>
                <a:lnTo>
                  <a:pt x="11154777" y="3014194"/>
                </a:lnTo>
                <a:cubicBezTo>
                  <a:pt x="11154777" y="3083467"/>
                  <a:pt x="11097789" y="3139431"/>
                  <a:pt x="11027494" y="3139431"/>
                </a:cubicBezTo>
                <a:lnTo>
                  <a:pt x="0" y="3139431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FB36D4B-69B3-4A50-848E-BAAF5654E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1425" y="1122363"/>
            <a:ext cx="9695114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42DA6D6-DA69-4D7F-8C76-25D5EB494B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71425" y="3691466"/>
            <a:ext cx="9695114" cy="156633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4564819-F348-3E4E-8CC1-8E961649F0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445" y="4351752"/>
            <a:ext cx="2007870" cy="2536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5044462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97827A-B79E-2A45-9AD5-8CA35E73A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300" y="909637"/>
            <a:ext cx="99314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E8FE48-747F-1846-B839-DDC07BB11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300" y="2370137"/>
            <a:ext cx="9931400" cy="3357563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1DEF591-4C84-F442-98A3-DAAE151E29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11754" y="6359468"/>
            <a:ext cx="1452478" cy="33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967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499" y="739815"/>
            <a:ext cx="10800000" cy="490400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l-NL"/>
              <a:t>Plaats hier je titel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Sub-bullets</a:t>
            </a:r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bullets</a:t>
            </a:r>
          </a:p>
          <a:p>
            <a:pPr lvl="5"/>
            <a:r>
              <a:rPr lang="nl-NL"/>
              <a:t># Abc</a:t>
            </a:r>
          </a:p>
          <a:p>
            <a:pPr lvl="6"/>
            <a:r>
              <a:rPr lang="nl-NL"/>
              <a:t># Bullets</a:t>
            </a:r>
          </a:p>
          <a:p>
            <a:pPr lvl="7"/>
            <a:r>
              <a:rPr lang="nl-NL"/>
              <a:t>Cursief</a:t>
            </a:r>
          </a:p>
          <a:p>
            <a:pPr lvl="8"/>
            <a:r>
              <a:rPr lang="nl-NL"/>
              <a:t>Subtitel</a:t>
            </a:r>
          </a:p>
        </p:txBody>
      </p:sp>
      <p:sp>
        <p:nvSpPr>
          <p:cNvPr id="4" name="Tijdelijke aanduiding voor tekst 6">
            <a:extLst>
              <a:ext uri="{FF2B5EF4-FFF2-40B4-BE49-F238E27FC236}">
                <a16:creationId xmlns:a16="http://schemas.microsoft.com/office/drawing/2014/main" id="{55A3BE07-ED36-4761-B908-BC01EAA5699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378499" y="1230215"/>
            <a:ext cx="1440000" cy="17512"/>
          </a:xfrm>
          <a:solidFill>
            <a:schemeClr val="accent6"/>
          </a:solidFill>
        </p:spPr>
        <p:txBody>
          <a:bodyPr anchor="ctr"/>
          <a:lstStyle>
            <a:lvl1pPr marL="0" indent="0" algn="ctr">
              <a:buNone/>
              <a:defRPr sz="300"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(Leeg)</a:t>
            </a:r>
            <a:endParaRPr lang="en-US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AC78C79-99BB-43A8-BA7E-69F2B15CD2E8}"/>
              </a:ext>
            </a:extLst>
          </p:cNvPr>
          <p:cNvSpPr txBox="1"/>
          <p:nvPr userDrawn="1"/>
        </p:nvSpPr>
        <p:spPr>
          <a:xfrm>
            <a:off x="-10750" y="-272761"/>
            <a:ext cx="1219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1100" b="1" spc="50" baseline="0">
                <a:solidFill>
                  <a:schemeClr val="accent3"/>
                </a:solidFill>
                <a:latin typeface="+mj-lt"/>
                <a:cs typeface="Calibri" panose="020F0502020204030204" pitchFamily="34" charset="0"/>
              </a:rPr>
              <a:t>Template indeling:</a:t>
            </a:r>
            <a:r>
              <a:rPr lang="nl-NL" sz="1100" b="0" spc="50" baseline="0">
                <a:solidFill>
                  <a:schemeClr val="accent3"/>
                </a:solidFill>
                <a:latin typeface="+mj-lt"/>
                <a:cs typeface="Calibri" panose="020F0502020204030204" pitchFamily="34" charset="0"/>
              </a:rPr>
              <a:t> Alleen tekst</a:t>
            </a:r>
          </a:p>
        </p:txBody>
      </p:sp>
    </p:spTree>
    <p:extLst>
      <p:ext uri="{BB962C8B-B14F-4D97-AF65-F5344CB8AC3E}">
        <p14:creationId xmlns:p14="http://schemas.microsoft.com/office/powerpoint/2010/main" val="1315721385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e / Missi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jdelijke aanduiding voor afbeelding 8">
            <a:extLst>
              <a:ext uri="{FF2B5EF4-FFF2-40B4-BE49-F238E27FC236}">
                <a16:creationId xmlns:a16="http://schemas.microsoft.com/office/drawing/2014/main" id="{27489788-7523-4049-B6A4-83AEF615401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600" y="717"/>
            <a:ext cx="12193200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08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icoon </a:t>
            </a:r>
            <a:br>
              <a:rPr lang="nl-NL"/>
            </a:br>
            <a:r>
              <a:rPr lang="nl-NL"/>
              <a:t>om een foto in te voegen.</a:t>
            </a:r>
          </a:p>
        </p:txBody>
      </p:sp>
      <p:sp>
        <p:nvSpPr>
          <p:cNvPr id="18" name="Tijdelijke aanduiding voor verticale tekst 2">
            <a:extLst>
              <a:ext uri="{FF2B5EF4-FFF2-40B4-BE49-F238E27FC236}">
                <a16:creationId xmlns:a16="http://schemas.microsoft.com/office/drawing/2014/main" id="{D5417215-681C-4767-9970-567F88FF7330}"/>
              </a:ext>
            </a:extLst>
          </p:cNvPr>
          <p:cNvSpPr>
            <a:spLocks noGrp="1"/>
          </p:cNvSpPr>
          <p:nvPr>
            <p:ph type="body" orient="vert" idx="52" hasCustomPrompt="1"/>
          </p:nvPr>
        </p:nvSpPr>
        <p:spPr>
          <a:xfrm>
            <a:off x="2177987" y="1471030"/>
            <a:ext cx="7836026" cy="3915940"/>
          </a:xfrm>
          <a:prstGeom prst="roundRect">
            <a:avLst>
              <a:gd name="adj" fmla="val 1708"/>
            </a:avLst>
          </a:prstGeom>
          <a:solidFill>
            <a:schemeClr val="bg1"/>
          </a:solidFill>
          <a:effectLst>
            <a:outerShdw dist="25400" dir="2700000" algn="ctr" rotWithShape="0">
              <a:srgbClr val="000000">
                <a:alpha val="5000"/>
              </a:srgbClr>
            </a:outerShdw>
          </a:effectLst>
        </p:spPr>
        <p:txBody>
          <a:bodyPr vert="horz" lIns="144000" tIns="144000" rIns="144000" bIns="144000" anchor="ctr"/>
          <a:lstStyle>
            <a:lvl1pPr marL="0" indent="0" algn="ctr">
              <a:buFontTx/>
              <a:buNone/>
              <a:defRPr baseline="0"/>
            </a:lvl1pPr>
            <a:lvl2pPr marL="0" indent="0" algn="ctr">
              <a:buFontTx/>
              <a:buNone/>
              <a:defRPr/>
            </a:lvl2pPr>
            <a:lvl3pPr algn="ctr">
              <a:defRPr/>
            </a:lvl3pPr>
            <a:lvl4pPr algn="ctr">
              <a:defRPr sz="1600"/>
            </a:lvl4pPr>
            <a:lvl5pPr marL="0" indent="0" algn="ctr">
              <a:buFontTx/>
              <a:buNone/>
              <a:defRPr/>
            </a:lvl5pPr>
            <a:lvl6pPr marL="0" indent="0" algn="ctr">
              <a:buFontTx/>
              <a:buNone/>
              <a:defRPr/>
            </a:lvl6pPr>
            <a:lvl7pPr marL="0" indent="0" algn="ctr">
              <a:buFontTx/>
              <a:buNone/>
              <a:defRPr/>
            </a:lvl7pPr>
            <a:lvl8pPr algn="ctr">
              <a:defRPr i="0"/>
            </a:lvl8pPr>
            <a:lvl9pPr algn="ctr">
              <a:defRPr sz="1600"/>
            </a:lvl9pPr>
          </a:lstStyle>
          <a:p>
            <a:pPr lvl="0"/>
            <a:r>
              <a:rPr lang="nl-NL"/>
              <a:t>   </a:t>
            </a:r>
          </a:p>
        </p:txBody>
      </p:sp>
      <p:sp>
        <p:nvSpPr>
          <p:cNvPr id="49" name="Tekstvak 48">
            <a:extLst>
              <a:ext uri="{FF2B5EF4-FFF2-40B4-BE49-F238E27FC236}">
                <a16:creationId xmlns:a16="http://schemas.microsoft.com/office/drawing/2014/main" id="{0F3E5206-6054-4956-AA13-AD63F41C3548}"/>
              </a:ext>
            </a:extLst>
          </p:cNvPr>
          <p:cNvSpPr txBox="1"/>
          <p:nvPr userDrawn="1"/>
        </p:nvSpPr>
        <p:spPr>
          <a:xfrm>
            <a:off x="-10750" y="-272761"/>
            <a:ext cx="1219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1100" b="1" spc="50" baseline="0">
                <a:solidFill>
                  <a:schemeClr val="accent3"/>
                </a:solidFill>
                <a:latin typeface="+mj-lt"/>
                <a:cs typeface="Calibri" panose="020F0502020204030204" pitchFamily="34" charset="0"/>
              </a:rPr>
              <a:t>Template indeling:</a:t>
            </a:r>
            <a:r>
              <a:rPr lang="nl-NL" sz="1100" b="0" spc="50" baseline="0">
                <a:solidFill>
                  <a:schemeClr val="accent3"/>
                </a:solidFill>
                <a:latin typeface="+mj-lt"/>
                <a:cs typeface="Calibri" panose="020F0502020204030204" pitchFamily="34" charset="0"/>
              </a:rPr>
              <a:t> Visie / Missie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610596" y="2102055"/>
            <a:ext cx="6970808" cy="457405"/>
          </a:xfrm>
        </p:spPr>
        <p:txBody>
          <a:bodyPr anchor="ctr"/>
          <a:lstStyle>
            <a:lvl1pPr>
              <a:defRPr sz="2000"/>
            </a:lvl1pPr>
          </a:lstStyle>
          <a:p>
            <a:r>
              <a:rPr lang="nl-NL"/>
              <a:t>Titel</a:t>
            </a:r>
          </a:p>
        </p:txBody>
      </p:sp>
      <p:sp>
        <p:nvSpPr>
          <p:cNvPr id="61" name="Tijdelijke aanduiding voor tekst 6">
            <a:extLst>
              <a:ext uri="{FF2B5EF4-FFF2-40B4-BE49-F238E27FC236}">
                <a16:creationId xmlns:a16="http://schemas.microsoft.com/office/drawing/2014/main" id="{3DC4F86A-414C-40B4-BD51-03907FDB97F5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390068" y="2578532"/>
            <a:ext cx="1440000" cy="17512"/>
          </a:xfrm>
          <a:solidFill>
            <a:schemeClr val="accent6"/>
          </a:solidFill>
        </p:spPr>
        <p:txBody>
          <a:bodyPr anchor="ctr"/>
          <a:lstStyle>
            <a:lvl1pPr marL="0" indent="0" algn="ctr">
              <a:buNone/>
              <a:defRPr sz="300"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(Leeg)</a:t>
            </a:r>
            <a:endParaRPr lang="en-US"/>
          </a:p>
        </p:txBody>
      </p:sp>
      <p:sp>
        <p:nvSpPr>
          <p:cNvPr id="67" name="Tijdelijke aanduiding voor verticale tekst 2">
            <a:extLst>
              <a:ext uri="{FF2B5EF4-FFF2-40B4-BE49-F238E27FC236}">
                <a16:creationId xmlns:a16="http://schemas.microsoft.com/office/drawing/2014/main" id="{56160DC6-44CD-4F9C-B6C5-3092A10462D3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2583366" y="2734673"/>
            <a:ext cx="7042969" cy="2065926"/>
          </a:xfrm>
        </p:spPr>
        <p:txBody>
          <a:bodyPr vert="horz" lIns="144000" tIns="144000" rIns="144000" bIns="144000" anchor="ctr"/>
          <a:lstStyle>
            <a:lvl1pPr marL="0" indent="0" algn="ctr">
              <a:buFontTx/>
              <a:buNone/>
              <a:defRPr/>
            </a:lvl1pPr>
            <a:lvl2pPr marL="0" indent="0" algn="ctr">
              <a:buFontTx/>
              <a:buNone/>
              <a:defRPr/>
            </a:lvl2pPr>
            <a:lvl3pPr algn="ctr">
              <a:defRPr/>
            </a:lvl3pPr>
            <a:lvl4pPr algn="ctr">
              <a:defRPr sz="1600"/>
            </a:lvl4pPr>
            <a:lvl5pPr marL="0" indent="0" algn="ctr">
              <a:buFontTx/>
              <a:buNone/>
              <a:defRPr/>
            </a:lvl5pPr>
            <a:lvl6pPr marL="0" indent="0" algn="ctr">
              <a:buFontTx/>
              <a:buNone/>
              <a:defRPr/>
            </a:lvl6pPr>
            <a:lvl7pPr marL="0" indent="0" algn="ctr">
              <a:buFontTx/>
              <a:buNone/>
              <a:defRPr/>
            </a:lvl7pPr>
            <a:lvl8pPr algn="ctr">
              <a:defRPr i="0"/>
            </a:lvl8pPr>
            <a:lvl9pPr algn="ctr">
              <a:defRPr sz="1600"/>
            </a:lvl9pPr>
          </a:lstStyle>
          <a:p>
            <a:pPr lvl="0"/>
            <a:r>
              <a:rPr lang="nl-NL"/>
              <a:t>Plaats hier je visie / missie. Hou het kort en krachtig, hierdoor blijft de vormgeving van de dia het mooiste</a:t>
            </a:r>
          </a:p>
        </p:txBody>
      </p:sp>
    </p:spTree>
    <p:extLst>
      <p:ext uri="{BB962C8B-B14F-4D97-AF65-F5344CB8AC3E}">
        <p14:creationId xmlns:p14="http://schemas.microsoft.com/office/powerpoint/2010/main" val="132635144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61" grpId="0" animBg="1">
        <p:tmplLst>
          <p:tmpl>
            <p:tnLst>
              <p:par>
                <p:cTn presetID="16" presetClass="entr" presetSubtype="37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oud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5A67B47-E819-426F-9BA3-B0FA0F2BE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Vergeet niet de voettekst aan te passen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8CDF1D9-35EA-4DE8-B412-92F188796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22A88-05BC-4DC5-BC5D-3E9DCFA948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7196195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619137-10E0-4D45-8108-09473FB14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1709738"/>
            <a:ext cx="99568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7031F4E-892D-0147-80C6-21B0F865C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7600" y="4589463"/>
            <a:ext cx="99568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5616836-5E79-5A43-82FA-7D279B7238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11754" y="6359468"/>
            <a:ext cx="1452478" cy="33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92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EAEE30-066C-F547-9D6F-BEFA0321D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2C296DE-EC31-6048-BC41-7537044F28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11754" y="6359468"/>
            <a:ext cx="1452478" cy="33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40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20BE7F-7D6B-F040-9EE5-432876BE9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F85741-C7D0-634C-857B-A7EB3C28D8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1900" y="2005012"/>
            <a:ext cx="4597400" cy="3943351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F9EABAC-7DFC-734A-A29F-202317DF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005012"/>
            <a:ext cx="4864100" cy="3943351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4B9A79B-62F4-A540-98B6-8CF71141EF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11754" y="6359468"/>
            <a:ext cx="1452478" cy="33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02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8858683-35C4-AF46-8EC1-CCF998F5B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1973263"/>
            <a:ext cx="49307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17AE826-C711-C54A-902C-FCA440DA1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6800" y="2797175"/>
            <a:ext cx="4930775" cy="282892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DDB3E88-6C6C-3340-ABCD-DAAD3F0CE5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73263"/>
            <a:ext cx="4953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6BCAFA5-AA01-934E-97FC-91C4324170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97175"/>
            <a:ext cx="4930775" cy="2828925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5FDE16DA-215F-B14E-8FBA-95F940503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09637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F90DA62-5D06-3243-9CA0-ED44548231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11754" y="6359468"/>
            <a:ext cx="1452478" cy="33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35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1E3000F4-F0A2-4E46-80E9-C2EF53630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09637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60BD50B-52C9-F747-A701-862A3288AC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11754" y="6359468"/>
            <a:ext cx="1452478" cy="33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343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7F42264-F24A-F24C-9D35-7B65C243EB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11754" y="6359468"/>
            <a:ext cx="1452478" cy="33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28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CECE35-D857-F340-AA24-77D63B996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1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78FA737-A47A-B848-AFF9-EE59E645E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31E3BE3-7D85-4645-A107-9765E83E07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1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E58CA41-16DF-4245-A957-3C17CC8ACF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11754" y="6359468"/>
            <a:ext cx="1452478" cy="33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92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86A3292-C486-2641-8EF2-489B9D6C0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900" y="9096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Programma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A65E8D0-C90C-5849-A453-CDE8048E8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1900" y="237013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674902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7" r:id="rId4"/>
    <p:sldLayoutId id="2147483652" r:id="rId5"/>
    <p:sldLayoutId id="2147483653" r:id="rId6"/>
    <p:sldLayoutId id="2147483654" r:id="rId7"/>
    <p:sldLayoutId id="2147483658" r:id="rId8"/>
    <p:sldLayoutId id="2147483656" r:id="rId9"/>
    <p:sldLayoutId id="2147483655" r:id="rId10"/>
    <p:sldLayoutId id="2147483700" r:id="rId11"/>
    <p:sldLayoutId id="2147483701" r:id="rId12"/>
    <p:sldLayoutId id="214748370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rgbClr val="3B529E"/>
          </a:solidFill>
          <a:latin typeface="Arial Rounded MT Bold" panose="020F070403050403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rial Rounded MT Bold" panose="020F070403050403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 Rounded MT Bold" panose="020F070403050403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 Rounded MT Bold" panose="020F070403050403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 Rounded MT Bold" panose="020F070403050403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 Rounded MT Bold" panose="020F070403050403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19F5EAF-7BAC-4D6F-825C-8D5765786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047" y="360001"/>
            <a:ext cx="10289378" cy="133068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DA4BDFD-E7C8-431B-8C64-C3A76781D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8900" y="1881187"/>
            <a:ext cx="10289378" cy="42418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050B5FD-BEE2-4E2C-B858-C474EBD836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1785" y="6308172"/>
            <a:ext cx="7369469" cy="2208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Vergeet niet de voettekst aan te passen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40CD42-F297-473A-9BDB-D34B3B6651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8278" y="6308171"/>
            <a:ext cx="720000" cy="2208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922A88-05BC-4DC5-BC5D-3E9DCFA9482D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04016F71-3ACB-C64B-8BD5-E57294238C3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318" y="5370350"/>
            <a:ext cx="1062990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51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6" r:id="rId2"/>
    <p:sldLayoutId id="2147483678" r:id="rId3"/>
    <p:sldLayoutId id="2147483679" r:id="rId4"/>
    <p:sldLayoutId id="2147483674" r:id="rId5"/>
    <p:sldLayoutId id="2147483672" r:id="rId6"/>
  </p:sldLayoutIdLst>
  <p:transition spd="slow">
    <p:push/>
  </p:transition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3861">
          <p15:clr>
            <a:srgbClr val="F26B43"/>
          </p15:clr>
        </p15:guide>
        <p15:guide id="7" orient="horz" pos="1185">
          <p15:clr>
            <a:srgbClr val="F26B43"/>
          </p15:clr>
        </p15:guide>
        <p15:guide id="11" orient="horz" pos="4092" userDrawn="1">
          <p15:clr>
            <a:srgbClr val="F26B43"/>
          </p15:clr>
        </p15:guide>
        <p15:guide id="12" pos="224" userDrawn="1">
          <p15:clr>
            <a:srgbClr val="F26B43"/>
          </p15:clr>
        </p15:guide>
        <p15:guide id="13" pos="628" userDrawn="1">
          <p15:clr>
            <a:srgbClr val="F26B43"/>
          </p15:clr>
        </p15:guide>
        <p15:guide id="14" pos="856" userDrawn="1">
          <p15:clr>
            <a:srgbClr val="F26B43"/>
          </p15:clr>
        </p15:guide>
        <p15:guide id="15" pos="7342" userDrawn="1">
          <p15:clr>
            <a:srgbClr val="F26B43"/>
          </p15:clr>
        </p15:guide>
        <p15:guide id="16" orient="horz" pos="221" userDrawn="1">
          <p15:clr>
            <a:srgbClr val="F26B43"/>
          </p15:clr>
        </p15:guide>
        <p15:guide id="17" orient="horz" pos="107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98499" y="739815"/>
            <a:ext cx="10800000" cy="4904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/>
              <a:t>Plaats hier je titel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98499" y="1590675"/>
            <a:ext cx="10798175" cy="45386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err="1"/>
              <a:t>Bullet</a:t>
            </a:r>
            <a:endParaRPr lang="nl-NL"/>
          </a:p>
          <a:p>
            <a:pPr lvl="1"/>
            <a:r>
              <a:rPr lang="nl-NL"/>
              <a:t>Sub-bullets</a:t>
            </a:r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bullets</a:t>
            </a:r>
          </a:p>
          <a:p>
            <a:pPr lvl="5"/>
            <a:r>
              <a:rPr lang="nl-NL"/>
              <a:t># Abc</a:t>
            </a:r>
          </a:p>
          <a:p>
            <a:pPr lvl="6"/>
            <a:r>
              <a:rPr lang="nl-NL"/>
              <a:t># Bullets</a:t>
            </a:r>
          </a:p>
          <a:p>
            <a:pPr lvl="7"/>
            <a:r>
              <a:rPr lang="nl-NL"/>
              <a:t>Cursief</a:t>
            </a:r>
          </a:p>
          <a:p>
            <a:pPr lvl="8"/>
            <a:r>
              <a:rPr lang="nl-NL"/>
              <a:t>Subtitel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A50B88D6-9A92-4813-A1E7-439F03EA7565}"/>
              </a:ext>
            </a:extLst>
          </p:cNvPr>
          <p:cNvGrpSpPr/>
          <p:nvPr userDrawn="1"/>
        </p:nvGrpSpPr>
        <p:grpSpPr>
          <a:xfrm>
            <a:off x="8250025" y="-334537"/>
            <a:ext cx="3941975" cy="256478"/>
            <a:chOff x="7058722" y="-334537"/>
            <a:chExt cx="3941975" cy="256478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91CF528F-710E-44E0-A101-1F318D6F4408}"/>
                </a:ext>
              </a:extLst>
            </p:cNvPr>
            <p:cNvSpPr/>
            <p:nvPr userDrawn="1"/>
          </p:nvSpPr>
          <p:spPr>
            <a:xfrm>
              <a:off x="7058722" y="-334537"/>
              <a:ext cx="256478" cy="25647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8A6F8C64-5082-4BF0-A6CC-E3DE18F5CE6F}"/>
                </a:ext>
              </a:extLst>
            </p:cNvPr>
            <p:cNvSpPr/>
            <p:nvPr userDrawn="1"/>
          </p:nvSpPr>
          <p:spPr>
            <a:xfrm>
              <a:off x="7393767" y="-334537"/>
              <a:ext cx="256478" cy="25647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C060D70B-39A7-4FC0-A9ED-30BCD5E9F92C}"/>
                </a:ext>
              </a:extLst>
            </p:cNvPr>
            <p:cNvSpPr/>
            <p:nvPr userDrawn="1"/>
          </p:nvSpPr>
          <p:spPr>
            <a:xfrm>
              <a:off x="7728812" y="-334537"/>
              <a:ext cx="256478" cy="25647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17C295DC-87A7-49ED-8A4A-688EFF46F945}"/>
                </a:ext>
              </a:extLst>
            </p:cNvPr>
            <p:cNvSpPr/>
            <p:nvPr userDrawn="1"/>
          </p:nvSpPr>
          <p:spPr>
            <a:xfrm>
              <a:off x="8063857" y="-334537"/>
              <a:ext cx="256478" cy="25647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444FDB22-9532-4448-B75E-B6CD4988991A}"/>
                </a:ext>
              </a:extLst>
            </p:cNvPr>
            <p:cNvSpPr/>
            <p:nvPr userDrawn="1"/>
          </p:nvSpPr>
          <p:spPr>
            <a:xfrm>
              <a:off x="8398902" y="-334537"/>
              <a:ext cx="256478" cy="25647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D1BCA0B9-EB7A-4569-9987-2A141FB60B8A}"/>
                </a:ext>
              </a:extLst>
            </p:cNvPr>
            <p:cNvSpPr/>
            <p:nvPr userDrawn="1"/>
          </p:nvSpPr>
          <p:spPr>
            <a:xfrm>
              <a:off x="8733947" y="-334537"/>
              <a:ext cx="256478" cy="25647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8183EE4F-57D0-40B2-9C03-51F3F92798CB}"/>
                </a:ext>
              </a:extLst>
            </p:cNvPr>
            <p:cNvSpPr/>
            <p:nvPr userDrawn="1"/>
          </p:nvSpPr>
          <p:spPr>
            <a:xfrm>
              <a:off x="9068992" y="-334537"/>
              <a:ext cx="256478" cy="25647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8EE8A097-A6AB-4096-986E-66E7FA72817A}"/>
                </a:ext>
              </a:extLst>
            </p:cNvPr>
            <p:cNvSpPr/>
            <p:nvPr userDrawn="1"/>
          </p:nvSpPr>
          <p:spPr>
            <a:xfrm>
              <a:off x="9404037" y="-334537"/>
              <a:ext cx="256478" cy="256478"/>
            </a:xfrm>
            <a:prstGeom prst="rect">
              <a:avLst/>
            </a:prstGeom>
            <a:solidFill>
              <a:srgbClr val="DCBF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CDF08BCF-50F8-4B5B-BFF6-D5327430AF09}"/>
                </a:ext>
              </a:extLst>
            </p:cNvPr>
            <p:cNvSpPr/>
            <p:nvPr userDrawn="1"/>
          </p:nvSpPr>
          <p:spPr>
            <a:xfrm>
              <a:off x="9739082" y="-334537"/>
              <a:ext cx="256478" cy="25647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CEB5111E-28B0-4E3B-9C3E-33457F72E56D}"/>
                </a:ext>
              </a:extLst>
            </p:cNvPr>
            <p:cNvSpPr/>
            <p:nvPr userDrawn="1"/>
          </p:nvSpPr>
          <p:spPr>
            <a:xfrm>
              <a:off x="10074127" y="-334537"/>
              <a:ext cx="256478" cy="256478"/>
            </a:xfrm>
            <a:prstGeom prst="rect">
              <a:avLst/>
            </a:prstGeom>
            <a:solidFill>
              <a:srgbClr val="47E6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76815DEE-4367-4216-A689-B20A94C0D9A0}"/>
                </a:ext>
              </a:extLst>
            </p:cNvPr>
            <p:cNvSpPr/>
            <p:nvPr userDrawn="1"/>
          </p:nvSpPr>
          <p:spPr>
            <a:xfrm>
              <a:off x="10409172" y="-334537"/>
              <a:ext cx="256478" cy="256478"/>
            </a:xfrm>
            <a:prstGeom prst="rect">
              <a:avLst/>
            </a:prstGeom>
            <a:solidFill>
              <a:srgbClr val="009F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chthoek 52">
              <a:extLst>
                <a:ext uri="{FF2B5EF4-FFF2-40B4-BE49-F238E27FC236}">
                  <a16:creationId xmlns:a16="http://schemas.microsoft.com/office/drawing/2014/main" id="{2173B502-A350-4DEF-88F9-67533C55F635}"/>
                </a:ext>
              </a:extLst>
            </p:cNvPr>
            <p:cNvSpPr/>
            <p:nvPr userDrawn="1"/>
          </p:nvSpPr>
          <p:spPr>
            <a:xfrm>
              <a:off x="10744219" y="-334537"/>
              <a:ext cx="256478" cy="256478"/>
            </a:xfrm>
            <a:prstGeom prst="rect">
              <a:avLst/>
            </a:prstGeom>
            <a:solidFill>
              <a:srgbClr val="AFE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04009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6" r:id="rId2"/>
  </p:sldLayoutIdLst>
  <p:transition spd="slow">
    <p:push/>
  </p:transition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tabLst>
          <a:tab pos="1255713" algn="l"/>
        </a:tabLst>
        <a:defRPr sz="30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63525" indent="-263525" algn="l" defTabSz="719138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accent1"/>
        </a:buClr>
        <a:buSzPct val="100000"/>
        <a:buFont typeface="Segoe UI Light" panose="020B0502040204020203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538163" indent="-274638" algn="l" defTabSz="719138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accent1"/>
        </a:buClr>
        <a:buSzPct val="100000"/>
        <a:buFont typeface="Calibri" panose="020F0502020204030204" pitchFamily="34" charset="0"/>
        <a:buChar char="─"/>
        <a:defRPr sz="1600" i="0" kern="1200">
          <a:solidFill>
            <a:schemeClr val="tx2"/>
          </a:solidFill>
          <a:latin typeface="+mn-lt"/>
          <a:ea typeface="+mn-ea"/>
          <a:cs typeface="+mn-cs"/>
        </a:defRPr>
      </a:lvl2pPr>
      <a:lvl3pPr marL="0" indent="0" algn="l" defTabSz="719138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rgbClr val="0070C0"/>
        </a:buClr>
        <a:buSzPct val="85000"/>
        <a:buFont typeface="Arial" panose="020B0604020202020204" pitchFamily="34" charset="0"/>
        <a:buNone/>
        <a:defRPr sz="1600" i="0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719138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000" b="0" kern="1200" cap="none" spc="30" baseline="0">
          <a:solidFill>
            <a:schemeClr val="tx2"/>
          </a:solidFill>
          <a:latin typeface="+mn-lt"/>
          <a:ea typeface="+mn-ea"/>
          <a:cs typeface="Calibri" panose="020F0502020204030204" pitchFamily="34" charset="0"/>
        </a:defRPr>
      </a:lvl4pPr>
      <a:lvl5pPr marL="263525" indent="-263525" algn="l" defTabSz="719138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accent1"/>
        </a:buClr>
        <a:buFont typeface="+mj-lt"/>
        <a:buAutoNum type="arabicPeriod"/>
        <a:defRPr sz="1600" i="0" kern="1200">
          <a:solidFill>
            <a:schemeClr val="tx2"/>
          </a:solidFill>
          <a:latin typeface="+mn-lt"/>
          <a:ea typeface="+mn-ea"/>
          <a:cs typeface="+mn-cs"/>
        </a:defRPr>
      </a:lvl5pPr>
      <a:lvl6pPr marL="538163" indent="-274638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accent1"/>
        </a:buClr>
        <a:buFont typeface="+mj-lt"/>
        <a:buAutoNum type="alphaLcPeriod"/>
        <a:defRPr sz="1600" b="0" i="0" kern="1200">
          <a:solidFill>
            <a:schemeClr val="tx2"/>
          </a:solidFill>
          <a:latin typeface="+mn-lt"/>
          <a:ea typeface="+mn-ea"/>
          <a:cs typeface="+mn-cs"/>
        </a:defRPr>
      </a:lvl6pPr>
      <a:lvl7pPr marL="538163" indent="-274638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400" i="1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242">
          <p15:clr>
            <a:srgbClr val="F26B43"/>
          </p15:clr>
        </p15:guide>
        <p15:guide id="2" orient="horz" pos="459">
          <p15:clr>
            <a:srgbClr val="F26B43"/>
          </p15:clr>
        </p15:guide>
        <p15:guide id="3" orient="horz" pos="1002">
          <p15:clr>
            <a:srgbClr val="F26B43"/>
          </p15:clr>
        </p15:guide>
        <p15:guide id="5" orient="horz" pos="3861">
          <p15:clr>
            <a:srgbClr val="F26B43"/>
          </p15:clr>
        </p15:guide>
        <p15:guide id="6" pos="43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19F5EAF-7BAC-4D6F-825C-8D5765786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178" y="365125"/>
            <a:ext cx="10665821" cy="132556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DA4BDFD-E7C8-431B-8C64-C3A76781D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7424" y="1881187"/>
            <a:ext cx="10664575" cy="42418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050B5FD-BEE2-4E2C-B858-C474EBD836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7425" y="6308172"/>
            <a:ext cx="7369469" cy="2208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Vergeet niet de voettekst aan te passen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40CD42-F297-473A-9BDB-D34B3B6651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2725" y="6308171"/>
            <a:ext cx="720000" cy="2208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922A88-05BC-4DC5-BC5D-3E9DCFA9482D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A6FFEC79-002D-224F-A0C0-1A701874AE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491" y="6048250"/>
            <a:ext cx="425196" cy="53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ransition spd="slow">
    <p:push/>
  </p:transition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4">
          <p15:clr>
            <a:srgbClr val="F26B43"/>
          </p15:clr>
        </p15:guide>
        <p15:guide id="2" pos="622">
          <p15:clr>
            <a:srgbClr val="F26B43"/>
          </p15:clr>
        </p15:guide>
        <p15:guide id="3" pos="7338">
          <p15:clr>
            <a:srgbClr val="F26B43"/>
          </p15:clr>
        </p15:guide>
        <p15:guide id="4" orient="horz" pos="4092">
          <p15:clr>
            <a:srgbClr val="F26B43"/>
          </p15:clr>
        </p15:guide>
        <p15:guide id="5" orient="horz" pos="3858">
          <p15:clr>
            <a:srgbClr val="F26B43"/>
          </p15:clr>
        </p15:guide>
        <p15:guide id="7" orient="horz" pos="1185">
          <p15:clr>
            <a:srgbClr val="F26B43"/>
          </p15:clr>
        </p15:guide>
        <p15:guide id="11" pos="226">
          <p15:clr>
            <a:srgbClr val="F26B43"/>
          </p15:clr>
        </p15:guide>
        <p15:guide id="12" pos="392">
          <p15:clr>
            <a:srgbClr val="F26B43"/>
          </p15:clr>
        </p15:guide>
        <p15:guide id="13" orient="horz" pos="106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sv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35289D77-6D1B-B348-B824-C06144610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5527E361-24AF-3342-AED8-ED86FE956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634" y="-389465"/>
            <a:ext cx="9867900" cy="6858000"/>
          </a:xfrm>
        </p:spPr>
        <p:txBody>
          <a:bodyPr anchor="ctr">
            <a:normAutofit/>
          </a:bodyPr>
          <a:lstStyle/>
          <a:p>
            <a:pPr algn="l"/>
            <a:r>
              <a:rPr lang="nl-NL" sz="2200" dirty="0">
                <a:solidFill>
                  <a:schemeClr val="bg1"/>
                </a:solidFill>
              </a:rPr>
              <a:t>Symposium</a:t>
            </a:r>
            <a:r>
              <a:rPr lang="nl-NL" dirty="0">
                <a:solidFill>
                  <a:schemeClr val="bg1"/>
                </a:solidFill>
              </a:rPr>
              <a:t> </a:t>
            </a:r>
            <a:br>
              <a:rPr lang="nl-NL" dirty="0">
                <a:solidFill>
                  <a:schemeClr val="bg1"/>
                </a:solidFill>
              </a:rPr>
            </a:br>
            <a:br>
              <a:rPr lang="nl-NL" sz="3000" dirty="0">
                <a:solidFill>
                  <a:schemeClr val="bg1"/>
                </a:solidFill>
              </a:rPr>
            </a:br>
            <a:r>
              <a:rPr lang="nl-NL" b="1" dirty="0">
                <a:solidFill>
                  <a:schemeClr val="bg1"/>
                </a:solidFill>
              </a:rPr>
              <a:t>De overspannen woningmarkt.</a:t>
            </a:r>
            <a:br>
              <a:rPr lang="nl-NL" b="1" dirty="0">
                <a:solidFill>
                  <a:schemeClr val="bg1"/>
                </a:solidFill>
              </a:rPr>
            </a:br>
            <a:r>
              <a:rPr lang="nl-NL" b="1" dirty="0">
                <a:solidFill>
                  <a:schemeClr val="bg1"/>
                </a:solidFill>
              </a:rPr>
              <a:t>Bedreigingen</a:t>
            </a:r>
            <a:br>
              <a:rPr lang="nl-NL" b="1" dirty="0">
                <a:solidFill>
                  <a:schemeClr val="bg1"/>
                </a:solidFill>
              </a:rPr>
            </a:br>
            <a:r>
              <a:rPr lang="nl-NL" b="1" dirty="0">
                <a:solidFill>
                  <a:schemeClr val="bg1"/>
                </a:solidFill>
              </a:rPr>
              <a:t>bieden kansen.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60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E70F84F2-4FDB-4071-93B7-A655C9689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Vergeet niet de voettekst aan te passen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4ADDF58-4557-4988-9666-E73E24317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22A88-05BC-4DC5-BC5D-3E9DCFA9482D}" type="slidenum">
              <a:rPr lang="nl-NL" smtClean="0"/>
              <a:t>10</a:t>
            </a:fld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1DC7BD2-CA7E-4553-9924-582A94022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814" y="328964"/>
            <a:ext cx="11022345" cy="620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06006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Tijdelijke aanduiding voor afbeelding 19" descr="Afbeelding met keuken, persoon, man&#10;&#10;Automatisch gegenereerde beschrijving">
            <a:extLst>
              <a:ext uri="{FF2B5EF4-FFF2-40B4-BE49-F238E27FC236}">
                <a16:creationId xmlns:a16="http://schemas.microsoft.com/office/drawing/2014/main" id="{E9F9E843-643F-4E97-A9BD-5CDF55DC124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7" b="7847"/>
          <a:stretch>
            <a:fillRect/>
          </a:stretch>
        </p:blipFill>
        <p:spPr/>
      </p:pic>
      <p:sp>
        <p:nvSpPr>
          <p:cNvPr id="40" name="Tijdelijke aanduiding voor verticale tekst 39">
            <a:extLst>
              <a:ext uri="{FF2B5EF4-FFF2-40B4-BE49-F238E27FC236}">
                <a16:creationId xmlns:a16="http://schemas.microsoft.com/office/drawing/2014/main" id="{6E0C948B-ED33-4672-85CF-82EDC9438DFE}"/>
              </a:ext>
            </a:extLst>
          </p:cNvPr>
          <p:cNvSpPr>
            <a:spLocks noGrp="1"/>
          </p:cNvSpPr>
          <p:nvPr>
            <p:ph type="body" orient="vert" idx="5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F9DFCCF-22AB-4245-83D7-BD35D2EF1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000"/>
              <a:t>Onze Visie</a:t>
            </a:r>
            <a:endParaRPr lang="en-GB" sz="3000"/>
          </a:p>
        </p:txBody>
      </p:sp>
      <p:sp>
        <p:nvSpPr>
          <p:cNvPr id="39" name="Tijdelijke aanduiding voor tekst 38">
            <a:extLst>
              <a:ext uri="{FF2B5EF4-FFF2-40B4-BE49-F238E27FC236}">
                <a16:creationId xmlns:a16="http://schemas.microsoft.com/office/drawing/2014/main" id="{89BC4FFD-F491-4181-9AF1-72C9AAC40E0B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Tijdelijke aanduiding voor verticale tekst 13">
            <a:extLst>
              <a:ext uri="{FF2B5EF4-FFF2-40B4-BE49-F238E27FC236}">
                <a16:creationId xmlns:a16="http://schemas.microsoft.com/office/drawing/2014/main" id="{9DC9F24D-75DD-4531-B5EC-3A0C37FD38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396460" y="2734673"/>
            <a:ext cx="7445535" cy="2353473"/>
          </a:xfrm>
        </p:spPr>
        <p:txBody>
          <a:bodyPr/>
          <a:lstStyle/>
          <a:p>
            <a:r>
              <a:rPr lang="nl-NL" dirty="0">
                <a:solidFill>
                  <a:schemeClr val="accent1"/>
                </a:solidFill>
              </a:rPr>
              <a:t>Voor het goed functioneren van de onroerendgoedmarkt in Nederland is het belangrijk dat bemiddeling, taxatie en vastgoedadvisering op </a:t>
            </a:r>
            <a:br>
              <a:rPr lang="nl-NL" dirty="0">
                <a:solidFill>
                  <a:schemeClr val="accent1"/>
                </a:solidFill>
              </a:rPr>
            </a:br>
            <a:r>
              <a:rPr lang="nl-NL" dirty="0">
                <a:solidFill>
                  <a:schemeClr val="accent1"/>
                </a:solidFill>
              </a:rPr>
              <a:t>een </a:t>
            </a:r>
            <a:r>
              <a:rPr lang="nl-NL" b="1" dirty="0">
                <a:solidFill>
                  <a:schemeClr val="accent1"/>
                </a:solidFill>
              </a:rPr>
              <a:t>professionele, transparante en ethische wijze </a:t>
            </a:r>
            <a:r>
              <a:rPr lang="nl-NL" dirty="0">
                <a:solidFill>
                  <a:schemeClr val="accent1"/>
                </a:solidFill>
              </a:rPr>
              <a:t>plaatsvinden. </a:t>
            </a:r>
          </a:p>
          <a:p>
            <a:r>
              <a:rPr lang="nl-NL" dirty="0">
                <a:solidFill>
                  <a:schemeClr val="accent1"/>
                </a:solidFill>
              </a:rPr>
              <a:t>Het bestaan van een </a:t>
            </a:r>
            <a:r>
              <a:rPr lang="nl-NL" b="1" dirty="0">
                <a:solidFill>
                  <a:schemeClr val="accent1"/>
                </a:solidFill>
              </a:rPr>
              <a:t>krachtige en gerespecteerde beroeps- en brancheorganisatie</a:t>
            </a:r>
            <a:r>
              <a:rPr lang="nl-NL" dirty="0">
                <a:solidFill>
                  <a:schemeClr val="accent1"/>
                </a:solidFill>
              </a:rPr>
              <a:t> stelt de betrokken dienstverleners in staat aan deze behoefte te voldoen en als collega’s te werken in een competitieve markt.</a:t>
            </a:r>
          </a:p>
        </p:txBody>
      </p:sp>
      <p:sp>
        <p:nvSpPr>
          <p:cNvPr id="7" name="Tijdelijke aanduiding voor voettekst 16">
            <a:extLst>
              <a:ext uri="{FF2B5EF4-FFF2-40B4-BE49-F238E27FC236}">
                <a16:creationId xmlns:a16="http://schemas.microsoft.com/office/drawing/2014/main" id="{BE41CF97-E1F5-48E2-8C10-B5E29C45AD48}"/>
              </a:ext>
            </a:extLst>
          </p:cNvPr>
          <p:cNvSpPr txBox="1">
            <a:spLocks/>
          </p:cNvSpPr>
          <p:nvPr/>
        </p:nvSpPr>
        <p:spPr>
          <a:xfrm>
            <a:off x="1361785" y="6308172"/>
            <a:ext cx="7369469" cy="220863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nl-NL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>
              <a:solidFill>
                <a:srgbClr val="005AD2"/>
              </a:solidFill>
              <a:latin typeface="Muli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402522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FE7904-92C0-4683-AA92-145E6EC64E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8900" y="1041400"/>
            <a:ext cx="10307638" cy="2387600"/>
          </a:xfrm>
        </p:spPr>
        <p:txBody>
          <a:bodyPr/>
          <a:lstStyle/>
          <a:p>
            <a:r>
              <a:rPr lang="nl-NL" dirty="0">
                <a:latin typeface="Muli" panose="02000503040000020004" pitchFamily="2" charset="0"/>
              </a:rPr>
              <a:t>Wat doet de woningmarkt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13ECF3A-7EA1-44E2-87CE-857BDFA3E5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>
              <a:latin typeface="Muli" panose="02000503040000020004" pitchFamily="2" charset="0"/>
            </a:endParaRPr>
          </a:p>
          <a:p>
            <a:r>
              <a:rPr lang="nl-NL" dirty="0">
                <a:latin typeface="Muli" panose="02000503040000020004" pitchFamily="2" charset="0"/>
              </a:rPr>
              <a:t>Woningmarktcijfers </a:t>
            </a:r>
            <a:r>
              <a:rPr lang="nl-NL">
                <a:latin typeface="Muli" panose="02000503040000020004" pitchFamily="2" charset="0"/>
              </a:rPr>
              <a:t>provincie Gelderland en Overijssel Q1 </a:t>
            </a:r>
            <a:r>
              <a:rPr lang="nl-NL" dirty="0">
                <a:latin typeface="Muli" panose="02000503040000020004" pitchFamily="2" charset="0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807284457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A4F3036-525C-404B-949A-CDED6F90F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492" y="560210"/>
            <a:ext cx="11337507" cy="736844"/>
          </a:xfrm>
        </p:spPr>
        <p:txBody>
          <a:bodyPr anchor="t">
            <a:noAutofit/>
          </a:bodyPr>
          <a:lstStyle/>
          <a:p>
            <a:r>
              <a:rPr lang="nl-NL" sz="4000" dirty="0">
                <a:latin typeface="Muli" panose="02000503040000020004" pitchFamily="2" charset="0"/>
              </a:rPr>
              <a:t>Woningmarkt krapper dan ooit en </a:t>
            </a:r>
            <a:r>
              <a:rPr lang="nl-NL" sz="4000" dirty="0" err="1">
                <a:latin typeface="Muli" panose="02000503040000020004" pitchFamily="2" charset="0"/>
              </a:rPr>
              <a:t>landsbreed</a:t>
            </a:r>
            <a:endParaRPr lang="nl-NL" sz="4000" dirty="0">
              <a:latin typeface="Muli" panose="02000503040000020004" pitchFamily="2" charset="0"/>
            </a:endParaRPr>
          </a:p>
        </p:txBody>
      </p:sp>
      <p:sp>
        <p:nvSpPr>
          <p:cNvPr id="8" name="Tijdelijke aanduiding voor voettekst 1">
            <a:extLst>
              <a:ext uri="{FF2B5EF4-FFF2-40B4-BE49-F238E27FC236}">
                <a16:creationId xmlns:a16="http://schemas.microsoft.com/office/drawing/2014/main" id="{4FC3646A-739C-41F4-BF1C-A523A1F4A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7425" y="6308172"/>
            <a:ext cx="7369469" cy="220863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BF167EA-9767-4430-839B-75B17AE13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492" y="1629029"/>
            <a:ext cx="8989596" cy="402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47440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A4F3036-525C-404B-949A-CDED6F90F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88" y="560210"/>
            <a:ext cx="11313111" cy="736844"/>
          </a:xfrm>
        </p:spPr>
        <p:txBody>
          <a:bodyPr anchor="t">
            <a:normAutofit/>
          </a:bodyPr>
          <a:lstStyle/>
          <a:p>
            <a:r>
              <a:rPr lang="nl-NL" dirty="0">
                <a:latin typeface="Muli" panose="02000503040000020004" pitchFamily="2" charset="0"/>
              </a:rPr>
              <a:t>Woningmarkt krapper dan ooit en </a:t>
            </a:r>
            <a:r>
              <a:rPr lang="nl-NL" dirty="0" err="1">
                <a:latin typeface="Muli" panose="02000503040000020004" pitchFamily="2" charset="0"/>
              </a:rPr>
              <a:t>landsbreed</a:t>
            </a:r>
            <a:endParaRPr lang="nl-NL" dirty="0">
              <a:latin typeface="Muli" panose="02000503040000020004" pitchFamily="2" charset="0"/>
            </a:endParaRPr>
          </a:p>
        </p:txBody>
      </p:sp>
      <p:sp>
        <p:nvSpPr>
          <p:cNvPr id="8" name="Tijdelijke aanduiding voor voettekst 1">
            <a:extLst>
              <a:ext uri="{FF2B5EF4-FFF2-40B4-BE49-F238E27FC236}">
                <a16:creationId xmlns:a16="http://schemas.microsoft.com/office/drawing/2014/main" id="{4FC3646A-739C-41F4-BF1C-A523A1F4A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31814" y="6297790"/>
            <a:ext cx="7369469" cy="220863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85EDFF2-6CC1-46B8-8B1E-6F7928A8C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627" y="1500441"/>
            <a:ext cx="9720742" cy="335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17105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A4F3036-525C-404B-949A-CDED6F90F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425" y="560210"/>
            <a:ext cx="10655300" cy="736844"/>
          </a:xfrm>
        </p:spPr>
        <p:txBody>
          <a:bodyPr anchor="t">
            <a:normAutofit/>
          </a:bodyPr>
          <a:lstStyle/>
          <a:p>
            <a:r>
              <a:rPr lang="nl-NL"/>
              <a:t>Grootste prijsstijging in 20 jaar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9C07EDF-88FD-42B4-890F-36F68BC6A1DD}"/>
              </a:ext>
            </a:extLst>
          </p:cNvPr>
          <p:cNvSpPr txBox="1"/>
          <p:nvPr/>
        </p:nvSpPr>
        <p:spPr>
          <a:xfrm>
            <a:off x="506470" y="5293918"/>
            <a:ext cx="55895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dirty="0"/>
              <a:t>Transactieprijs in het 1</a:t>
            </a:r>
            <a:r>
              <a:rPr lang="nl-NL" baseline="30000" dirty="0"/>
              <a:t>e</a:t>
            </a:r>
            <a:r>
              <a:rPr lang="nl-NL" dirty="0"/>
              <a:t> kwartaal 2021:  € 374.000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6BCC661-40AE-48EF-9444-2A5BFF4087B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321" y="1238888"/>
            <a:ext cx="4752290" cy="438022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jdelijke aanduiding voor voettekst 1">
            <a:extLst>
              <a:ext uri="{FF2B5EF4-FFF2-40B4-BE49-F238E27FC236}">
                <a16:creationId xmlns:a16="http://schemas.microsoft.com/office/drawing/2014/main" id="{85E1D77B-6C65-4361-81B1-210AE339F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7425" y="6308172"/>
            <a:ext cx="7369469" cy="220863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6E556AF-B594-418C-89CD-2BB38D102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470" y="1398907"/>
            <a:ext cx="6668376" cy="320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62933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A4F3036-525C-404B-949A-CDED6F90F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425" y="560210"/>
            <a:ext cx="10655300" cy="736844"/>
          </a:xfrm>
        </p:spPr>
        <p:txBody>
          <a:bodyPr anchor="t">
            <a:normAutofit/>
          </a:bodyPr>
          <a:lstStyle/>
          <a:p>
            <a:r>
              <a:rPr lang="nl-NL"/>
              <a:t>Grootste prijsstijging in 20 jaar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9C07EDF-88FD-42B4-890F-36F68BC6A1DD}"/>
              </a:ext>
            </a:extLst>
          </p:cNvPr>
          <p:cNvSpPr txBox="1"/>
          <p:nvPr/>
        </p:nvSpPr>
        <p:spPr>
          <a:xfrm>
            <a:off x="506470" y="5293918"/>
            <a:ext cx="55895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dirty="0"/>
              <a:t>Transactieprijs in het 1</a:t>
            </a:r>
            <a:r>
              <a:rPr lang="nl-NL" baseline="30000" dirty="0"/>
              <a:t>e</a:t>
            </a:r>
            <a:r>
              <a:rPr lang="nl-NL" dirty="0"/>
              <a:t> kwartaal 2021:  € 310.000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6BCC661-40AE-48EF-9444-2A5BFF4087B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321" y="1238888"/>
            <a:ext cx="4752290" cy="438022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jdelijke aanduiding voor voettekst 1">
            <a:extLst>
              <a:ext uri="{FF2B5EF4-FFF2-40B4-BE49-F238E27FC236}">
                <a16:creationId xmlns:a16="http://schemas.microsoft.com/office/drawing/2014/main" id="{85E1D77B-6C65-4361-81B1-210AE339F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7425" y="6308172"/>
            <a:ext cx="7369469" cy="220863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C74DD98-9231-4B64-B18A-6D6DCBD6E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310" y="1416639"/>
            <a:ext cx="6265969" cy="301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48684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3C7A46-4AB6-49EB-9CCF-F7D01F53D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425" y="560210"/>
            <a:ext cx="10655300" cy="555313"/>
          </a:xfrm>
        </p:spPr>
        <p:txBody>
          <a:bodyPr anchor="t">
            <a:normAutofit fontScale="90000"/>
          </a:bodyPr>
          <a:lstStyle/>
          <a:p>
            <a:r>
              <a:rPr lang="nl-NL" dirty="0"/>
              <a:t>Hoeveel kopers vanuit de Randstad?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91214C6-EA27-44BB-9B45-815455F5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EDC7144-B46D-4AA1-888F-E32E5BBF9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479" y="1908377"/>
            <a:ext cx="3658592" cy="304124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ECF27B3-E3A9-44F7-9200-AC22C84C8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079" y="1908377"/>
            <a:ext cx="6691384" cy="307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69625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3C7A46-4AB6-49EB-9CCF-F7D01F53D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425" y="560210"/>
            <a:ext cx="10655300" cy="555313"/>
          </a:xfrm>
        </p:spPr>
        <p:txBody>
          <a:bodyPr anchor="t">
            <a:normAutofit fontScale="90000"/>
          </a:bodyPr>
          <a:lstStyle/>
          <a:p>
            <a:r>
              <a:rPr lang="nl-NL" dirty="0"/>
              <a:t>Hoeveel kopers vanuit de Randstad?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91214C6-EA27-44BB-9B45-815455F5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NVM Woningmarktcijfers 1e kwartaal 2021. NVM in coproductie met brainbay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EDC7144-B46D-4AA1-888F-E32E5BBF9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479" y="1908377"/>
            <a:ext cx="3658592" cy="304124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30167E4-0080-426A-9A08-E281B8BEB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929" y="1908376"/>
            <a:ext cx="6617215" cy="304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59200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3C7A46-4AB6-49EB-9CCF-F7D01F53D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948" y="560210"/>
            <a:ext cx="11256885" cy="555313"/>
          </a:xfrm>
        </p:spPr>
        <p:txBody>
          <a:bodyPr anchor="t">
            <a:noAutofit/>
          </a:bodyPr>
          <a:lstStyle/>
          <a:p>
            <a:r>
              <a:rPr lang="nl-NL" sz="3600" dirty="0">
                <a:latin typeface="Muli" panose="02000503040000020004" pitchFamily="2" charset="0"/>
              </a:rPr>
              <a:t>Samenvatting verkopen Gelderland 1</a:t>
            </a:r>
            <a:r>
              <a:rPr lang="nl-NL" sz="3600" baseline="30000" dirty="0">
                <a:latin typeface="Muli" panose="02000503040000020004" pitchFamily="2" charset="0"/>
              </a:rPr>
              <a:t>e</a:t>
            </a:r>
            <a:r>
              <a:rPr lang="nl-NL" sz="3600" dirty="0">
                <a:latin typeface="Muli" panose="02000503040000020004" pitchFamily="2" charset="0"/>
              </a:rPr>
              <a:t> kwart. 2021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22FF025-105C-41F3-B068-12C305BC0B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7425" y="1494326"/>
            <a:ext cx="10255006" cy="4803463"/>
          </a:xfrm>
        </p:spPr>
        <p:txBody>
          <a:bodyPr/>
          <a:lstStyle/>
          <a:p>
            <a:r>
              <a:rPr lang="nl-NL" sz="1600" dirty="0">
                <a:solidFill>
                  <a:srgbClr val="005AD2"/>
                </a:solidFill>
              </a:rPr>
              <a:t>Aantal verkopen bij NVM:		   3939	</a:t>
            </a:r>
          </a:p>
          <a:p>
            <a:r>
              <a:rPr lang="nl-NL" sz="1600" dirty="0">
                <a:solidFill>
                  <a:srgbClr val="005AD2"/>
                </a:solidFill>
              </a:rPr>
              <a:t>T.o.v. 4e kwartaal 2020:   	 	- 26,8%	</a:t>
            </a:r>
          </a:p>
          <a:p>
            <a:r>
              <a:rPr lang="nl-NL" sz="1600" dirty="0">
                <a:solidFill>
                  <a:srgbClr val="005AD2"/>
                </a:solidFill>
              </a:rPr>
              <a:t>T.o.v. 1e kwartaal 2020: 		- 15,9 % </a:t>
            </a:r>
          </a:p>
          <a:p>
            <a:pPr marL="0" indent="0">
              <a:buNone/>
            </a:pPr>
            <a:endParaRPr lang="nl-NL" sz="1600" dirty="0">
              <a:solidFill>
                <a:srgbClr val="005AD2"/>
              </a:solidFill>
            </a:endParaRPr>
          </a:p>
          <a:p>
            <a:r>
              <a:rPr lang="nl-NL" sz="1600" dirty="0">
                <a:solidFill>
                  <a:srgbClr val="005AD2"/>
                </a:solidFill>
              </a:rPr>
              <a:t>Prijs verkochte woning:		€ 374.000</a:t>
            </a:r>
          </a:p>
          <a:p>
            <a:r>
              <a:rPr lang="nl-NL" sz="1600" dirty="0">
                <a:solidFill>
                  <a:srgbClr val="005AD2"/>
                </a:solidFill>
              </a:rPr>
              <a:t>T.o.v. 4e kwartaal 2020:   	 	+ 4,9 %</a:t>
            </a:r>
          </a:p>
          <a:p>
            <a:r>
              <a:rPr lang="nl-NL" sz="1600" dirty="0">
                <a:solidFill>
                  <a:srgbClr val="005AD2"/>
                </a:solidFill>
              </a:rPr>
              <a:t>T.o.v. 1e kwartaal 2020: 		+ 17,6 % </a:t>
            </a:r>
          </a:p>
          <a:p>
            <a:pPr lvl="1"/>
            <a:endParaRPr lang="nl-NL" sz="1600" dirty="0">
              <a:solidFill>
                <a:srgbClr val="005AD2"/>
              </a:solidFill>
            </a:endParaRPr>
          </a:p>
          <a:p>
            <a:r>
              <a:rPr lang="nl-NL" sz="1600" dirty="0">
                <a:solidFill>
                  <a:srgbClr val="005AD2"/>
                </a:solidFill>
              </a:rPr>
              <a:t>Verkooptijd op 28 dagen</a:t>
            </a:r>
          </a:p>
          <a:p>
            <a:r>
              <a:rPr lang="nl-NL" sz="1600" dirty="0">
                <a:solidFill>
                  <a:srgbClr val="005AD2"/>
                </a:solidFill>
              </a:rPr>
              <a:t>64% van de verkochte woningen wordt boven de vraagprijs verkocht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7A6ACBE-5536-4F53-B8EE-C5971BF8C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57593463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4841AB-C6FB-964C-BA01-6B46D4F50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5700" y="1804165"/>
            <a:ext cx="9867900" cy="2306637"/>
          </a:xfrm>
        </p:spPr>
        <p:txBody>
          <a:bodyPr>
            <a:normAutofit/>
          </a:bodyPr>
          <a:lstStyle/>
          <a:p>
            <a:r>
              <a:rPr lang="nl-NL" sz="14000" dirty="0"/>
              <a:t>Welkom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119C85E-4C7D-2B46-A93F-A32FF405AD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5700" y="3892521"/>
            <a:ext cx="9867900" cy="864536"/>
          </a:xfrm>
        </p:spPr>
        <p:txBody>
          <a:bodyPr/>
          <a:lstStyle/>
          <a:p>
            <a:r>
              <a:rPr lang="nl-NL" dirty="0"/>
              <a:t>bij het online symposium van de Vastgoedmonitor 2021</a:t>
            </a:r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E463E621-0341-874A-9804-C17226B14A79}"/>
              </a:ext>
            </a:extLst>
          </p:cNvPr>
          <p:cNvSpPr txBox="1">
            <a:spLocks/>
          </p:cNvSpPr>
          <p:nvPr/>
        </p:nvSpPr>
        <p:spPr>
          <a:xfrm>
            <a:off x="1155700" y="5561467"/>
            <a:ext cx="9867900" cy="436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200" dirty="0"/>
              <a:t>Barneveld • Ede • Nijkerk • Renswoude • Rhenen • Scherpenzeel • Veenendaal • Wageningen</a:t>
            </a:r>
          </a:p>
        </p:txBody>
      </p:sp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2B84CEE3-6625-654F-BC33-058B3AB8C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489" y="1289170"/>
            <a:ext cx="2376237" cy="54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71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3C7A46-4AB6-49EB-9CCF-F7D01F53D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424" y="560210"/>
            <a:ext cx="10997429" cy="555313"/>
          </a:xfrm>
        </p:spPr>
        <p:txBody>
          <a:bodyPr anchor="t">
            <a:noAutofit/>
          </a:bodyPr>
          <a:lstStyle/>
          <a:p>
            <a:r>
              <a:rPr lang="nl-NL" sz="3600" dirty="0">
                <a:latin typeface="Muli" panose="02000503040000020004" pitchFamily="2" charset="0"/>
              </a:rPr>
              <a:t>Samenvatting verkopen Overijssel 1</a:t>
            </a:r>
            <a:r>
              <a:rPr lang="nl-NL" sz="3600" baseline="30000" dirty="0">
                <a:latin typeface="Muli" panose="02000503040000020004" pitchFamily="2" charset="0"/>
              </a:rPr>
              <a:t>e</a:t>
            </a:r>
            <a:r>
              <a:rPr lang="nl-NL" sz="3600" dirty="0">
                <a:latin typeface="Muli" panose="02000503040000020004" pitchFamily="2" charset="0"/>
              </a:rPr>
              <a:t> kwart. 2021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22FF025-105C-41F3-B068-12C305BC0B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7425" y="1494326"/>
            <a:ext cx="10255006" cy="4803463"/>
          </a:xfrm>
        </p:spPr>
        <p:txBody>
          <a:bodyPr/>
          <a:lstStyle/>
          <a:p>
            <a:r>
              <a:rPr lang="nl-NL" sz="1600" dirty="0">
                <a:solidFill>
                  <a:srgbClr val="005AD2"/>
                </a:solidFill>
              </a:rPr>
              <a:t>Aantal verkopen bij NVM:		    1997	</a:t>
            </a:r>
          </a:p>
          <a:p>
            <a:r>
              <a:rPr lang="nl-NL" sz="1600" dirty="0">
                <a:solidFill>
                  <a:srgbClr val="005AD2"/>
                </a:solidFill>
              </a:rPr>
              <a:t>T.o.v. 4e kwartaal 2020:   	 	- 24,6 %	</a:t>
            </a:r>
          </a:p>
          <a:p>
            <a:r>
              <a:rPr lang="nl-NL" sz="1600" dirty="0">
                <a:solidFill>
                  <a:srgbClr val="005AD2"/>
                </a:solidFill>
              </a:rPr>
              <a:t>T.o.v. 1e kwartaal 2020: 		- 13,0% </a:t>
            </a:r>
            <a:br>
              <a:rPr lang="nl-NL" sz="1600" dirty="0">
                <a:solidFill>
                  <a:srgbClr val="005AD2"/>
                </a:solidFill>
              </a:rPr>
            </a:br>
            <a:endParaRPr lang="nl-NL" sz="1600" dirty="0">
              <a:solidFill>
                <a:srgbClr val="005AD2"/>
              </a:solidFill>
            </a:endParaRPr>
          </a:p>
          <a:p>
            <a:r>
              <a:rPr lang="nl-NL" sz="1600" dirty="0">
                <a:solidFill>
                  <a:srgbClr val="005AD2"/>
                </a:solidFill>
              </a:rPr>
              <a:t>Prijs verkochte woning:		€ 310.000</a:t>
            </a:r>
          </a:p>
          <a:p>
            <a:r>
              <a:rPr lang="nl-NL" sz="1600" dirty="0">
                <a:solidFill>
                  <a:srgbClr val="005AD2"/>
                </a:solidFill>
              </a:rPr>
              <a:t>T.o.v. 4e kwartaal 2020:   	 	+ 3,6 %</a:t>
            </a:r>
          </a:p>
          <a:p>
            <a:r>
              <a:rPr lang="nl-NL" sz="1600" dirty="0">
                <a:solidFill>
                  <a:srgbClr val="005AD2"/>
                </a:solidFill>
              </a:rPr>
              <a:t>T.o.v. 1e kwartaal 2020: 		+ 15,2 % </a:t>
            </a:r>
          </a:p>
          <a:p>
            <a:pPr marL="457200" lvl="1" indent="0">
              <a:buNone/>
            </a:pPr>
            <a:endParaRPr lang="nl-NL" sz="1600" dirty="0">
              <a:solidFill>
                <a:srgbClr val="005AD2"/>
              </a:solidFill>
            </a:endParaRPr>
          </a:p>
          <a:p>
            <a:r>
              <a:rPr lang="nl-NL" sz="1600" dirty="0">
                <a:solidFill>
                  <a:srgbClr val="005AD2"/>
                </a:solidFill>
              </a:rPr>
              <a:t>Verkooptijd op 25 dagen</a:t>
            </a:r>
          </a:p>
          <a:p>
            <a:r>
              <a:rPr lang="nl-NL" sz="1600" dirty="0">
                <a:solidFill>
                  <a:srgbClr val="005AD2"/>
                </a:solidFill>
              </a:rPr>
              <a:t>64% van de verkochte woningen wordt boven de vraagprijs verkocht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7A6ACBE-5536-4F53-B8EE-C5971BF8C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1817018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885246E1-AE95-4105-A546-70EFC6C9B5E8}"/>
              </a:ext>
            </a:extLst>
          </p:cNvPr>
          <p:cNvSpPr txBox="1">
            <a:spLocks/>
          </p:cNvSpPr>
          <p:nvPr/>
        </p:nvSpPr>
        <p:spPr>
          <a:xfrm>
            <a:off x="1361784" y="350839"/>
            <a:ext cx="10286493" cy="696726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sz="4000" b="1" kern="1200" dirty="0">
                <a:latin typeface="Muli" panose="02000503040000020004" pitchFamily="2" charset="0"/>
              </a:rPr>
              <a:t>Visie op de markt over drie jaar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22FF025-105C-41F3-B068-12C305BC0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1785" y="1349406"/>
            <a:ext cx="10293640" cy="4705165"/>
          </a:xfrm>
        </p:spPr>
        <p:txBody>
          <a:bodyPr vert="horz" lIns="0" tIns="0" rIns="0" bIns="0" rtlCol="0">
            <a:normAutofit fontScale="92500" lnSpcReduction="20000"/>
          </a:bodyPr>
          <a:lstStyle/>
          <a:p>
            <a:pPr marL="342900">
              <a:lnSpc>
                <a:spcPct val="120000"/>
              </a:lnSpc>
            </a:pPr>
            <a:r>
              <a:rPr lang="nl-NL" dirty="0">
                <a:solidFill>
                  <a:schemeClr val="tx2"/>
                </a:solidFill>
                <a:latin typeface="Muli" panose="02000503040000020004" pitchFamily="2" charset="0"/>
              </a:rPr>
              <a:t>NVM voorspelt en speculeert niet; onze cijfers zijn leidend</a:t>
            </a:r>
          </a:p>
          <a:p>
            <a:pPr marL="114300" indent="0">
              <a:lnSpc>
                <a:spcPct val="120000"/>
              </a:lnSpc>
              <a:buNone/>
            </a:pPr>
            <a:endParaRPr lang="nl-NL" dirty="0">
              <a:solidFill>
                <a:schemeClr val="tx2"/>
              </a:solidFill>
              <a:latin typeface="Muli" panose="02000503040000020004" pitchFamily="2" charset="0"/>
            </a:endParaRPr>
          </a:p>
          <a:p>
            <a:pPr marL="342900">
              <a:lnSpc>
                <a:spcPct val="120000"/>
              </a:lnSpc>
            </a:pPr>
            <a:r>
              <a:rPr lang="nl-NL" dirty="0" err="1">
                <a:solidFill>
                  <a:schemeClr val="tx2"/>
                </a:solidFill>
                <a:latin typeface="Muli" panose="02000503040000020004" pitchFamily="2" charset="0"/>
              </a:rPr>
              <a:t>Covid</a:t>
            </a:r>
            <a:r>
              <a:rPr lang="nl-NL" dirty="0">
                <a:solidFill>
                  <a:schemeClr val="tx2"/>
                </a:solidFill>
                <a:latin typeface="Muli" panose="02000503040000020004" pitchFamily="2" charset="0"/>
              </a:rPr>
              <a:t> 19: blijvende verandering in werken en wonen; de woningmarkt blijft krap en hot</a:t>
            </a:r>
          </a:p>
          <a:p>
            <a:pPr marL="342900"/>
            <a:endParaRPr lang="nl-NL" dirty="0">
              <a:solidFill>
                <a:schemeClr val="tx2"/>
              </a:solidFill>
              <a:latin typeface="Muli" panose="02000503040000020004" pitchFamily="2" charset="0"/>
            </a:endParaRPr>
          </a:p>
          <a:p>
            <a:pPr marL="342900"/>
            <a:r>
              <a:rPr lang="nl-NL" dirty="0">
                <a:solidFill>
                  <a:schemeClr val="tx2"/>
                </a:solidFill>
                <a:latin typeface="Muli" panose="02000503040000020004" pitchFamily="2" charset="0"/>
              </a:rPr>
              <a:t>Bevolking en aantal huishoudens blijft groeien</a:t>
            </a:r>
          </a:p>
          <a:p>
            <a:pPr marL="114300" indent="0">
              <a:buNone/>
            </a:pPr>
            <a:endParaRPr lang="nl-NL" dirty="0">
              <a:solidFill>
                <a:schemeClr val="tx2"/>
              </a:solidFill>
              <a:latin typeface="Muli" panose="02000503040000020004" pitchFamily="2" charset="0"/>
            </a:endParaRPr>
          </a:p>
          <a:p>
            <a:pPr marL="342900"/>
            <a:r>
              <a:rPr lang="nl-NL" dirty="0">
                <a:solidFill>
                  <a:schemeClr val="tx2"/>
                </a:solidFill>
                <a:latin typeface="Muli" panose="02000503040000020004" pitchFamily="2" charset="0"/>
              </a:rPr>
              <a:t>Structureel woningtekort; actueel ca 350.000 en we lopen achterop</a:t>
            </a:r>
          </a:p>
          <a:p>
            <a:pPr marL="342900"/>
            <a:endParaRPr lang="nl-NL" dirty="0">
              <a:solidFill>
                <a:schemeClr val="tx2"/>
              </a:solidFill>
              <a:latin typeface="Muli" panose="02000503040000020004" pitchFamily="2" charset="0"/>
            </a:endParaRPr>
          </a:p>
          <a:p>
            <a:pPr marL="342900"/>
            <a:r>
              <a:rPr lang="nl-NL" dirty="0">
                <a:solidFill>
                  <a:schemeClr val="tx2"/>
                </a:solidFill>
                <a:latin typeface="Muli" panose="02000503040000020004" pitchFamily="2" charset="0"/>
              </a:rPr>
              <a:t>Actieagenda Wonen: +1 </a:t>
            </a:r>
            <a:r>
              <a:rPr lang="nl-NL" dirty="0" err="1">
                <a:solidFill>
                  <a:schemeClr val="tx2"/>
                </a:solidFill>
                <a:latin typeface="Muli" panose="02000503040000020004" pitchFamily="2" charset="0"/>
              </a:rPr>
              <a:t>mio</a:t>
            </a:r>
            <a:r>
              <a:rPr lang="nl-NL" dirty="0">
                <a:solidFill>
                  <a:schemeClr val="tx2"/>
                </a:solidFill>
                <a:latin typeface="Muli" panose="02000503040000020004" pitchFamily="2" charset="0"/>
              </a:rPr>
              <a:t> woningen per 2030</a:t>
            </a:r>
            <a:br>
              <a:rPr lang="nl-NL" dirty="0">
                <a:solidFill>
                  <a:schemeClr val="tx2"/>
                </a:solidFill>
                <a:latin typeface="Muli" panose="02000503040000020004" pitchFamily="2" charset="0"/>
              </a:rPr>
            </a:br>
            <a:endParaRPr lang="nl-NL" dirty="0">
              <a:solidFill>
                <a:schemeClr val="tx2"/>
              </a:solidFill>
              <a:latin typeface="Muli" panose="02000503040000020004" pitchFamily="2" charset="0"/>
            </a:endParaRPr>
          </a:p>
          <a:p>
            <a:pPr marL="342900"/>
            <a:r>
              <a:rPr lang="nl-NL" dirty="0">
                <a:solidFill>
                  <a:schemeClr val="tx2"/>
                </a:solidFill>
                <a:latin typeface="Muli" panose="02000503040000020004" pitchFamily="2" charset="0"/>
              </a:rPr>
              <a:t>Intelligent bouwen én snel bouwen: “nood”-woningen; Vinex-uitbouw, industrieel bouwen</a:t>
            </a:r>
            <a:br>
              <a:rPr lang="nl-NL" dirty="0">
                <a:solidFill>
                  <a:schemeClr val="tx2"/>
                </a:solidFill>
                <a:latin typeface="Muli" panose="02000503040000020004" pitchFamily="2" charset="0"/>
              </a:rPr>
            </a:br>
            <a:endParaRPr lang="nl-NL" dirty="0">
              <a:solidFill>
                <a:schemeClr val="tx2"/>
              </a:solidFill>
              <a:latin typeface="Muli" panose="02000503040000020004" pitchFamily="2" charset="0"/>
            </a:endParaRPr>
          </a:p>
          <a:p>
            <a:pPr marL="342900"/>
            <a:r>
              <a:rPr lang="nl-NL" dirty="0">
                <a:solidFill>
                  <a:schemeClr val="tx2"/>
                </a:solidFill>
                <a:latin typeface="Muli" panose="02000503040000020004" pitchFamily="2" charset="0"/>
              </a:rPr>
              <a:t>Bouwen is weerbarstig in praktijk; vereist eigenaar: Minister van Wonen en RO</a:t>
            </a:r>
            <a:br>
              <a:rPr lang="nl-NL" dirty="0">
                <a:solidFill>
                  <a:schemeClr val="tx2"/>
                </a:solidFill>
                <a:latin typeface="Muli" panose="02000503040000020004" pitchFamily="2" charset="0"/>
              </a:rPr>
            </a:br>
            <a:endParaRPr lang="nl-NL" dirty="0">
              <a:solidFill>
                <a:schemeClr val="tx2"/>
              </a:solidFill>
              <a:latin typeface="Muli" panose="02000503040000020004" pitchFamily="2" charset="0"/>
            </a:endParaRPr>
          </a:p>
          <a:p>
            <a:pPr marL="342900"/>
            <a:r>
              <a:rPr lang="nl-NL" dirty="0">
                <a:solidFill>
                  <a:schemeClr val="tx2"/>
                </a:solidFill>
                <a:latin typeface="Muli" panose="02000503040000020004" pitchFamily="2" charset="0"/>
              </a:rPr>
              <a:t>Aanbod blijft krap en vraag groot (lage rentevoet, veel besteedbaar kapitaal)</a:t>
            </a:r>
          </a:p>
          <a:p>
            <a:pPr marL="342900"/>
            <a:endParaRPr lang="nl-NL" dirty="0">
              <a:latin typeface="Muli" panose="02000503040000020004" pitchFamily="2" charset="0"/>
            </a:endParaRPr>
          </a:p>
          <a:p>
            <a:pPr marL="114300" indent="0">
              <a:buNone/>
            </a:pPr>
            <a:endParaRPr lang="nl-NL" dirty="0">
              <a:latin typeface="Muli" panose="02000503040000020004" pitchFamily="2" charset="0"/>
            </a:endParaRPr>
          </a:p>
          <a:p>
            <a:pPr marL="342900"/>
            <a:endParaRPr lang="nl-NL" dirty="0"/>
          </a:p>
        </p:txBody>
      </p:sp>
      <p:sp>
        <p:nvSpPr>
          <p:cNvPr id="5" name="Tijdelijke aanduiding voor voettekst 16">
            <a:extLst>
              <a:ext uri="{FF2B5EF4-FFF2-40B4-BE49-F238E27FC236}">
                <a16:creationId xmlns:a16="http://schemas.microsoft.com/office/drawing/2014/main" id="{8FC0E89D-D0C8-4092-984E-093BBA5BE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1785" y="6308172"/>
            <a:ext cx="7369469" cy="220863"/>
          </a:xfrm>
        </p:spPr>
        <p:txBody>
          <a:bodyPr vert="horz" lIns="0" tIns="0" rIns="0" bIns="0" rtlCol="0" anchor="b">
            <a:normAutofit/>
          </a:bodyPr>
          <a:lstStyle/>
          <a:p>
            <a:pPr>
              <a:spcAft>
                <a:spcPts val="600"/>
              </a:spcAft>
            </a:pPr>
            <a:endParaRPr lang="nl-NL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222683B0-B0BE-4299-B702-5FA3E6A91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8278" y="6308171"/>
            <a:ext cx="720000" cy="220863"/>
          </a:xfrm>
        </p:spPr>
        <p:txBody>
          <a:bodyPr/>
          <a:lstStyle/>
          <a:p>
            <a:pPr>
              <a:spcAft>
                <a:spcPts val="600"/>
              </a:spcAft>
            </a:pPr>
            <a:fld id="{1B922A88-05BC-4DC5-BC5D-3E9DCFA9482D}" type="slidenum">
              <a:rPr lang="nl-NL" smtClean="0"/>
              <a:pPr>
                <a:spcAft>
                  <a:spcPts val="600"/>
                </a:spcAft>
              </a:pPr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9227068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FE7904-92C0-4683-AA92-145E6EC64E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9819" y="4199137"/>
            <a:ext cx="10567489" cy="1355437"/>
          </a:xfrm>
        </p:spPr>
        <p:txBody>
          <a:bodyPr>
            <a:noAutofit/>
          </a:bodyPr>
          <a:lstStyle/>
          <a:p>
            <a:r>
              <a:rPr lang="nl-NL" sz="4800" dirty="0">
                <a:latin typeface="Muli" panose="02000503040000020004" pitchFamily="2" charset="0"/>
              </a:rPr>
              <a:t>Kunnen we het gehele verkoopproces wel managen als makelaar anno nu?</a:t>
            </a:r>
            <a:br>
              <a:rPr lang="nl-NL" sz="4800" dirty="0">
                <a:latin typeface="Muli" panose="02000503040000020004" pitchFamily="2" charset="0"/>
              </a:rPr>
            </a:br>
            <a:br>
              <a:rPr lang="nl-NL" sz="4800" dirty="0">
                <a:latin typeface="Muli" panose="02000503040000020004" pitchFamily="2" charset="0"/>
              </a:rPr>
            </a:br>
            <a:br>
              <a:rPr lang="nl-NL" sz="4800" dirty="0">
                <a:latin typeface="Muli" panose="02000503040000020004" pitchFamily="2" charset="0"/>
              </a:rPr>
            </a:br>
            <a:r>
              <a:rPr lang="nl-NL" sz="4800" dirty="0">
                <a:latin typeface="Muli" panose="02000503040000020004" pitchFamily="2" charset="0"/>
              </a:rPr>
              <a:t>De dynamiek van het (ver)koopproces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13ECF3A-7EA1-44E2-87CE-857BDFA3E5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nl-NL" dirty="0"/>
              <a:t> 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7753849E-6252-4494-A5F6-6C7BAE91E878}"/>
              </a:ext>
            </a:extLst>
          </p:cNvPr>
          <p:cNvSpPr/>
          <p:nvPr/>
        </p:nvSpPr>
        <p:spPr>
          <a:xfrm>
            <a:off x="3048000" y="213633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52019734"/>
      </p:ext>
    </p:extLst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541A6A-EDA5-4C6F-9C81-6E832030A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76" y="350839"/>
            <a:ext cx="11479602" cy="970517"/>
          </a:xfrm>
        </p:spPr>
        <p:txBody>
          <a:bodyPr>
            <a:normAutofit/>
          </a:bodyPr>
          <a:lstStyle/>
          <a:p>
            <a:pPr algn="ctr"/>
            <a:r>
              <a:rPr lang="nl-NL" sz="4000" dirty="0">
                <a:latin typeface="Muli" panose="02000503040000020004" pitchFamily="2" charset="0"/>
              </a:rPr>
              <a:t>Makelen is een vak én werkwoord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1632255-A44D-4219-9CDC-CD36AA1B87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61784" y="1321356"/>
            <a:ext cx="10286494" cy="4617483"/>
          </a:xfrm>
        </p:spPr>
        <p:txBody>
          <a:bodyPr/>
          <a:lstStyle/>
          <a:p>
            <a:endParaRPr lang="nl-NL" dirty="0">
              <a:solidFill>
                <a:schemeClr val="accent1"/>
              </a:solidFill>
            </a:endParaRPr>
          </a:p>
          <a:p>
            <a:r>
              <a:rPr lang="nl-NL" dirty="0">
                <a:solidFill>
                  <a:schemeClr val="accent1"/>
                </a:solidFill>
                <a:latin typeface="Muli" panose="02000503040000020004" pitchFamily="2" charset="0"/>
              </a:rPr>
              <a:t>De markt is oververhit; de kloof tussen vraag en aanbod leidt tot excessen</a:t>
            </a:r>
            <a:br>
              <a:rPr lang="nl-NL" dirty="0">
                <a:solidFill>
                  <a:schemeClr val="accent1"/>
                </a:solidFill>
                <a:latin typeface="Muli" panose="02000503040000020004" pitchFamily="2" charset="0"/>
              </a:rPr>
            </a:br>
            <a:endParaRPr lang="nl-NL" dirty="0">
              <a:solidFill>
                <a:schemeClr val="accent1"/>
              </a:solidFill>
              <a:latin typeface="Muli" panose="02000503040000020004" pitchFamily="2" charset="0"/>
            </a:endParaRPr>
          </a:p>
          <a:p>
            <a:r>
              <a:rPr lang="nl-NL" dirty="0">
                <a:solidFill>
                  <a:schemeClr val="accent1"/>
                </a:solidFill>
                <a:latin typeface="Muli" panose="02000503040000020004" pitchFamily="2" charset="0"/>
              </a:rPr>
              <a:t>Het </a:t>
            </a:r>
            <a:r>
              <a:rPr lang="nl-NL" dirty="0">
                <a:solidFill>
                  <a:schemeClr val="accent1"/>
                </a:solidFill>
                <a:latin typeface="Muli" panose="02000503040000020004" pitchFamily="2" charset="0"/>
                <a:ea typeface="Times New Roman" panose="02020603050405020304" pitchFamily="18" charset="0"/>
              </a:rPr>
              <a:t>gehele (ver)koopproces vereist expertise en professionele begeleiding</a:t>
            </a:r>
            <a:br>
              <a:rPr lang="nl-NL" dirty="0">
                <a:solidFill>
                  <a:schemeClr val="accent1"/>
                </a:solidFill>
                <a:latin typeface="Muli" panose="02000503040000020004" pitchFamily="2" charset="0"/>
                <a:ea typeface="Times New Roman" panose="02020603050405020304" pitchFamily="18" charset="0"/>
              </a:rPr>
            </a:br>
            <a:endParaRPr lang="nl-NL" dirty="0">
              <a:solidFill>
                <a:schemeClr val="accent1"/>
              </a:solidFill>
              <a:latin typeface="Muli" panose="02000503040000020004" pitchFamily="2" charset="0"/>
              <a:ea typeface="Times New Roman" panose="02020603050405020304" pitchFamily="18" charset="0"/>
            </a:endParaRPr>
          </a:p>
          <a:p>
            <a:r>
              <a:rPr lang="nl-NL" dirty="0">
                <a:solidFill>
                  <a:schemeClr val="accent1"/>
                </a:solidFill>
                <a:latin typeface="Muli" panose="02000503040000020004" pitchFamily="2" charset="0"/>
                <a:ea typeface="Times New Roman" panose="02020603050405020304" pitchFamily="18" charset="0"/>
              </a:rPr>
              <a:t>De aankoopmakelaar bewaakt en beschermt het belang van de koper</a:t>
            </a:r>
            <a:br>
              <a:rPr lang="nl-NL" dirty="0">
                <a:solidFill>
                  <a:schemeClr val="accent1"/>
                </a:solidFill>
                <a:latin typeface="Muli" panose="02000503040000020004" pitchFamily="2" charset="0"/>
                <a:ea typeface="Times New Roman" panose="02020603050405020304" pitchFamily="18" charset="0"/>
              </a:rPr>
            </a:br>
            <a:endParaRPr lang="nl-NL" dirty="0">
              <a:solidFill>
                <a:schemeClr val="accent1"/>
              </a:solidFill>
              <a:latin typeface="Muli" panose="02000503040000020004" pitchFamily="2" charset="0"/>
              <a:ea typeface="Times New Roman" panose="02020603050405020304" pitchFamily="18" charset="0"/>
            </a:endParaRPr>
          </a:p>
          <a:p>
            <a:r>
              <a:rPr lang="nl-NL" dirty="0">
                <a:solidFill>
                  <a:schemeClr val="accent1"/>
                </a:solidFill>
                <a:latin typeface="Muli" panose="02000503040000020004" pitchFamily="2" charset="0"/>
                <a:ea typeface="Times New Roman" panose="02020603050405020304" pitchFamily="18" charset="0"/>
              </a:rPr>
              <a:t>De verkoopmakelaar begeleidt de verkoper en “stroom geïnteresseerden”</a:t>
            </a:r>
            <a:br>
              <a:rPr lang="nl-NL" dirty="0">
                <a:solidFill>
                  <a:schemeClr val="accent1"/>
                </a:solidFill>
                <a:latin typeface="Muli" panose="02000503040000020004" pitchFamily="2" charset="0"/>
                <a:ea typeface="Times New Roman" panose="02020603050405020304" pitchFamily="18" charset="0"/>
              </a:rPr>
            </a:br>
            <a:endParaRPr lang="nl-NL" dirty="0">
              <a:solidFill>
                <a:schemeClr val="accent1"/>
              </a:solidFill>
              <a:latin typeface="Muli" panose="02000503040000020004" pitchFamily="2" charset="0"/>
              <a:ea typeface="Times New Roman" panose="02020603050405020304" pitchFamily="18" charset="0"/>
            </a:endParaRPr>
          </a:p>
          <a:p>
            <a:r>
              <a:rPr lang="nl-NL" dirty="0">
                <a:solidFill>
                  <a:schemeClr val="accent1"/>
                </a:solidFill>
                <a:latin typeface="Muli" panose="02000503040000020004" pitchFamily="2" charset="0"/>
                <a:ea typeface="Times New Roman" panose="02020603050405020304" pitchFamily="18" charset="0"/>
              </a:rPr>
              <a:t>De makelaar als adviseur staat midden in deze dynamiek maar is </a:t>
            </a:r>
            <a:r>
              <a:rPr lang="nl-NL" b="1" dirty="0">
                <a:solidFill>
                  <a:schemeClr val="accent1"/>
                </a:solidFill>
                <a:latin typeface="Muli" panose="02000503040000020004" pitchFamily="2" charset="0"/>
                <a:ea typeface="Times New Roman" panose="02020603050405020304" pitchFamily="18" charset="0"/>
              </a:rPr>
              <a:t>géén probleemeigenaar</a:t>
            </a:r>
            <a:br>
              <a:rPr lang="nl-NL" b="1" dirty="0">
                <a:solidFill>
                  <a:schemeClr val="accent1"/>
                </a:solidFill>
                <a:latin typeface="Muli" panose="02000503040000020004" pitchFamily="2" charset="0"/>
                <a:ea typeface="Times New Roman" panose="02020603050405020304" pitchFamily="18" charset="0"/>
              </a:rPr>
            </a:br>
            <a:endParaRPr lang="nl-NL" b="1" dirty="0">
              <a:solidFill>
                <a:schemeClr val="accent1"/>
              </a:solidFill>
              <a:latin typeface="Muli" panose="02000503040000020004" pitchFamily="2" charset="0"/>
              <a:ea typeface="Times New Roman" panose="02020603050405020304" pitchFamily="18" charset="0"/>
            </a:endParaRPr>
          </a:p>
          <a:p>
            <a:r>
              <a:rPr lang="nl-NL" dirty="0">
                <a:solidFill>
                  <a:schemeClr val="accent1"/>
                </a:solidFill>
                <a:latin typeface="Muli" panose="02000503040000020004" pitchFamily="2" charset="0"/>
                <a:ea typeface="Times New Roman" panose="02020603050405020304" pitchFamily="18" charset="0"/>
              </a:rPr>
              <a:t>Een professionele, goed opgeleide makelaar wérkt, juist in deze markt</a:t>
            </a:r>
            <a:endParaRPr lang="nl-NL" dirty="0">
              <a:latin typeface="+mn-lt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3308526-D532-4560-9F10-B65D0A885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FE86FA0-B4F4-4089-927E-B56420F54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22A88-05BC-4DC5-BC5D-3E9DCFA9482D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8066326"/>
      </p:ext>
    </p:extLst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FE7904-92C0-4683-AA92-145E6EC64E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920" y="1802167"/>
            <a:ext cx="10567489" cy="2269837"/>
          </a:xfrm>
        </p:spPr>
        <p:txBody>
          <a:bodyPr>
            <a:normAutofit/>
          </a:bodyPr>
          <a:lstStyle/>
          <a:p>
            <a:r>
              <a:rPr lang="nl-NL" sz="4800" dirty="0">
                <a:latin typeface="Muli" panose="02000503040000020004" pitchFamily="2" charset="0"/>
              </a:rPr>
              <a:t>Moet het vak Makelaar </a:t>
            </a:r>
            <a:br>
              <a:rPr lang="nl-NL" sz="4800" dirty="0">
                <a:latin typeface="Muli" panose="02000503040000020004" pitchFamily="2" charset="0"/>
              </a:rPr>
            </a:br>
            <a:r>
              <a:rPr lang="nl-NL" sz="4800" dirty="0">
                <a:latin typeface="Muli" panose="02000503040000020004" pitchFamily="2" charset="0"/>
              </a:rPr>
              <a:t>wellicht beschermd worden?</a:t>
            </a:r>
            <a:br>
              <a:rPr lang="nl-NL" sz="4800" dirty="0">
                <a:latin typeface="Muli" panose="02000503040000020004" pitchFamily="2" charset="0"/>
              </a:rPr>
            </a:br>
            <a:endParaRPr lang="nl-NL" sz="4800" dirty="0">
              <a:latin typeface="Muli" panose="02000503040000020004" pitchFamily="2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13ECF3A-7EA1-44E2-87CE-857BDFA3E5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nl-NL" dirty="0"/>
              <a:t> 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7753849E-6252-4494-A5F6-6C7BAE91E878}"/>
              </a:ext>
            </a:extLst>
          </p:cNvPr>
          <p:cNvSpPr/>
          <p:nvPr/>
        </p:nvSpPr>
        <p:spPr>
          <a:xfrm>
            <a:off x="3048000" y="213633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135232079"/>
      </p:ext>
    </p:extLst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B37A75-462A-4E20-B241-A4C139471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latin typeface="Muli" panose="02000503040000020004" pitchFamily="2" charset="0"/>
              </a:rPr>
              <a:t>Van beschermd tot 2001 naar vrij nu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10E4968-1BA6-492D-8E28-673C9E5EE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9260" y="1810166"/>
            <a:ext cx="10293640" cy="4241823"/>
          </a:xfrm>
        </p:spPr>
        <p:txBody>
          <a:bodyPr/>
          <a:lstStyle/>
          <a:p>
            <a:r>
              <a:rPr lang="nl-NL" b="1" dirty="0">
                <a:solidFill>
                  <a:schemeClr val="accent1"/>
                </a:solidFill>
                <a:latin typeface="Muli"/>
                <a:cs typeface="Arial"/>
              </a:rPr>
              <a:t>De beschermde titel </a:t>
            </a:r>
            <a:r>
              <a:rPr lang="nl-NL" dirty="0">
                <a:solidFill>
                  <a:schemeClr val="accent1"/>
                </a:solidFill>
                <a:latin typeface="Muli"/>
                <a:cs typeface="Arial"/>
              </a:rPr>
              <a:t>van makelaar is in 2001 afgeschaft</a:t>
            </a:r>
          </a:p>
          <a:p>
            <a:pPr lvl="1"/>
            <a:r>
              <a:rPr lang="nl-NL" dirty="0">
                <a:solidFill>
                  <a:schemeClr val="accent1"/>
                </a:solidFill>
                <a:latin typeface="Muli"/>
                <a:cs typeface="Arial"/>
              </a:rPr>
              <a:t>Geen inschrijving bij de arrondissementsrechtbank</a:t>
            </a:r>
          </a:p>
          <a:p>
            <a:pPr lvl="1"/>
            <a:r>
              <a:rPr lang="nl-NL" dirty="0">
                <a:solidFill>
                  <a:schemeClr val="accent1"/>
                </a:solidFill>
                <a:latin typeface="Muli"/>
                <a:cs typeface="Arial"/>
              </a:rPr>
              <a:t>Geen wettelijk tuchtrecht</a:t>
            </a:r>
          </a:p>
          <a:p>
            <a:endParaRPr lang="nl-NL" dirty="0">
              <a:solidFill>
                <a:schemeClr val="accent1"/>
              </a:solidFill>
              <a:latin typeface="Muli"/>
              <a:cs typeface="Arial"/>
            </a:endParaRPr>
          </a:p>
          <a:p>
            <a:r>
              <a:rPr lang="nl-NL" b="1" dirty="0">
                <a:solidFill>
                  <a:schemeClr val="accent1"/>
                </a:solidFill>
                <a:latin typeface="Muli"/>
                <a:cs typeface="Arial"/>
              </a:rPr>
              <a:t>Een vrij beroep </a:t>
            </a:r>
            <a:r>
              <a:rPr lang="nl-NL" dirty="0">
                <a:solidFill>
                  <a:schemeClr val="accent1"/>
                </a:solidFill>
                <a:latin typeface="Muli"/>
                <a:cs typeface="Arial"/>
              </a:rPr>
              <a:t>dat iedereen kan uitoefenen zonder welke kwaliteitsborging dan ook</a:t>
            </a:r>
          </a:p>
          <a:p>
            <a:pPr lvl="1"/>
            <a:r>
              <a:rPr lang="nl-NL" dirty="0">
                <a:solidFill>
                  <a:schemeClr val="accent1"/>
                </a:solidFill>
                <a:latin typeface="Muli"/>
                <a:cs typeface="Arial"/>
              </a:rPr>
              <a:t>De vrije jongens </a:t>
            </a:r>
          </a:p>
          <a:p>
            <a:pPr lvl="1"/>
            <a:r>
              <a:rPr lang="nl-NL" dirty="0">
                <a:solidFill>
                  <a:schemeClr val="accent1"/>
                </a:solidFill>
                <a:latin typeface="Muli"/>
                <a:cs typeface="Arial"/>
              </a:rPr>
              <a:t>Ook de gecertificeerde goed opgeleide </a:t>
            </a:r>
            <a:r>
              <a:rPr lang="nl-NL" dirty="0" err="1">
                <a:solidFill>
                  <a:schemeClr val="accent1"/>
                </a:solidFill>
                <a:latin typeface="Muli"/>
                <a:cs typeface="Arial"/>
              </a:rPr>
              <a:t>NVM-makelaars</a:t>
            </a:r>
            <a:r>
              <a:rPr lang="nl-NL" dirty="0">
                <a:solidFill>
                  <a:schemeClr val="accent1"/>
                </a:solidFill>
                <a:latin typeface="Muli"/>
                <a:cs typeface="Arial"/>
              </a:rPr>
              <a:t> lijken ‘vogelvrij’</a:t>
            </a:r>
          </a:p>
          <a:p>
            <a:pPr lvl="1"/>
            <a:endParaRPr lang="nl-NL" dirty="0">
              <a:solidFill>
                <a:schemeClr val="accent1"/>
              </a:solidFill>
              <a:latin typeface="Muli"/>
              <a:cs typeface="Arial"/>
            </a:endParaRPr>
          </a:p>
          <a:p>
            <a:r>
              <a:rPr lang="nl-NL" dirty="0" err="1">
                <a:solidFill>
                  <a:schemeClr val="tx2"/>
                </a:solidFill>
                <a:latin typeface="Muli" panose="02000503040000020004" pitchFamily="2" charset="0"/>
              </a:rPr>
              <a:t>NVM-makelaars</a:t>
            </a:r>
            <a:r>
              <a:rPr lang="nl-NL" dirty="0">
                <a:solidFill>
                  <a:schemeClr val="tx2"/>
                </a:solidFill>
                <a:latin typeface="Muli" panose="02000503040000020004" pitchFamily="2" charset="0"/>
              </a:rPr>
              <a:t> met eigen erecode en tuchtrechtspraak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3548CE6-F547-4BE7-A2F7-F5BFC635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Vergeet niet de voettekst aan te passen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458F5D4-7818-4043-AF8F-88C304D5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22A88-05BC-4DC5-BC5D-3E9DCFA9482D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7735390"/>
      </p:ext>
    </p:extLst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hthoek 48">
            <a:extLst>
              <a:ext uri="{FF2B5EF4-FFF2-40B4-BE49-F238E27FC236}">
                <a16:creationId xmlns:a16="http://schemas.microsoft.com/office/drawing/2014/main" id="{376E4565-73F3-4DB2-808D-1BA08ECD4E47}"/>
              </a:ext>
            </a:extLst>
          </p:cNvPr>
          <p:cNvSpPr/>
          <p:nvPr/>
        </p:nvSpPr>
        <p:spPr>
          <a:xfrm>
            <a:off x="-29527" y="6367599"/>
            <a:ext cx="12192000" cy="490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11629EA9-1F94-4A8D-9C12-C083D4503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499" y="739815"/>
            <a:ext cx="10800000" cy="490400"/>
          </a:xfrm>
        </p:spPr>
        <p:txBody>
          <a:bodyPr/>
          <a:lstStyle/>
          <a:p>
            <a:r>
              <a:rPr lang="nl-NL" sz="4000" dirty="0"/>
              <a:t>De Erecode van de </a:t>
            </a:r>
            <a:r>
              <a:rPr lang="nl-NL" sz="4000" dirty="0" err="1"/>
              <a:t>NVM-makelaars</a:t>
            </a:r>
            <a:endParaRPr lang="en-GB" sz="4000" dirty="0"/>
          </a:p>
        </p:txBody>
      </p:sp>
      <p:sp>
        <p:nvSpPr>
          <p:cNvPr id="8" name="Tijdelijke aanduiding voor verticale tekst 7">
            <a:extLst>
              <a:ext uri="{FF2B5EF4-FFF2-40B4-BE49-F238E27FC236}">
                <a16:creationId xmlns:a16="http://schemas.microsoft.com/office/drawing/2014/main" id="{3E016BC4-539C-4CB0-82A7-80B5329A25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8499" y="1590675"/>
            <a:ext cx="10798175" cy="800329"/>
          </a:xfrm>
        </p:spPr>
        <p:txBody>
          <a:bodyPr/>
          <a:lstStyle/>
          <a:p>
            <a:pPr lvl="2" algn="ctr"/>
            <a:r>
              <a:rPr lang="nl-NL" dirty="0"/>
              <a:t>Een makelaar of vastgoeddeskundige met het NVM-logo garandeert een aantal zekerheden. </a:t>
            </a:r>
            <a:br>
              <a:rPr lang="nl-NL" dirty="0"/>
            </a:br>
            <a:r>
              <a:rPr lang="nl-NL" dirty="0"/>
              <a:t>De NVM investeert namelijk voortdurend in de deskundigheid van de beroepsgroep. De statuten én de erecode vormen een garantie voor de basiskwaliteit van ieder NVM-lid.</a:t>
            </a:r>
            <a:endParaRPr lang="en-GB" dirty="0"/>
          </a:p>
        </p:txBody>
      </p:sp>
      <p:sp>
        <p:nvSpPr>
          <p:cNvPr id="143" name="Tijdelijke aanduiding voor tekst 142">
            <a:extLst>
              <a:ext uri="{FF2B5EF4-FFF2-40B4-BE49-F238E27FC236}">
                <a16:creationId xmlns:a16="http://schemas.microsoft.com/office/drawing/2014/main" id="{B4721916-0827-4C73-AC23-6260DC1BE566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131" name="Groep 130">
            <a:extLst>
              <a:ext uri="{FF2B5EF4-FFF2-40B4-BE49-F238E27FC236}">
                <a16:creationId xmlns:a16="http://schemas.microsoft.com/office/drawing/2014/main" id="{45907838-FC1F-4401-873D-F6BCF9A59B24}"/>
              </a:ext>
            </a:extLst>
          </p:cNvPr>
          <p:cNvGrpSpPr/>
          <p:nvPr/>
        </p:nvGrpSpPr>
        <p:grpSpPr>
          <a:xfrm>
            <a:off x="717549" y="2781062"/>
            <a:ext cx="2156400" cy="1674138"/>
            <a:chOff x="717549" y="2781062"/>
            <a:chExt cx="2156400" cy="1674138"/>
          </a:xfrm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1226371C-DBAB-436A-B23C-8EE1860E7A59}"/>
                </a:ext>
              </a:extLst>
            </p:cNvPr>
            <p:cNvSpPr/>
            <p:nvPr/>
          </p:nvSpPr>
          <p:spPr>
            <a:xfrm>
              <a:off x="717549" y="2781062"/>
              <a:ext cx="2156400" cy="16741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684000" rIns="72000" b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rPr>
                <a:t>bewust van belang </a:t>
              </a:r>
              <a:br>
                <a:rPr kumimoji="0" lang="nl-NL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rPr>
              </a:br>
              <a:r>
                <a:rPr kumimoji="0" lang="nl-NL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rPr>
                <a:t>van functie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grpSp>
          <p:nvGrpSpPr>
            <p:cNvPr id="37" name="Groep 36">
              <a:extLst>
                <a:ext uri="{FF2B5EF4-FFF2-40B4-BE49-F238E27FC236}">
                  <a16:creationId xmlns:a16="http://schemas.microsoft.com/office/drawing/2014/main" id="{7521425B-197A-4290-92C2-468C65694F29}"/>
                </a:ext>
              </a:extLst>
            </p:cNvPr>
            <p:cNvGrpSpPr/>
            <p:nvPr/>
          </p:nvGrpSpPr>
          <p:grpSpPr>
            <a:xfrm>
              <a:off x="1542912" y="3051544"/>
              <a:ext cx="505675" cy="469402"/>
              <a:chOff x="1325081" y="3608154"/>
              <a:chExt cx="505675" cy="469402"/>
            </a:xfrm>
          </p:grpSpPr>
          <p:sp>
            <p:nvSpPr>
              <p:cNvPr id="32" name="Vrije vorm: vorm 31">
                <a:extLst>
                  <a:ext uri="{FF2B5EF4-FFF2-40B4-BE49-F238E27FC236}">
                    <a16:creationId xmlns:a16="http://schemas.microsoft.com/office/drawing/2014/main" id="{824CF0EA-29C3-4A37-AEA6-004430D2093D}"/>
                  </a:ext>
                </a:extLst>
              </p:cNvPr>
              <p:cNvSpPr/>
              <p:nvPr/>
            </p:nvSpPr>
            <p:spPr>
              <a:xfrm>
                <a:off x="1501561" y="3608154"/>
                <a:ext cx="131357" cy="115555"/>
              </a:xfrm>
              <a:custGeom>
                <a:avLst/>
                <a:gdLst>
                  <a:gd name="connsiteX0" fmla="*/ 66076 w 131356"/>
                  <a:gd name="connsiteY0" fmla="*/ 116504 h 115554"/>
                  <a:gd name="connsiteX1" fmla="*/ 53900 w 131356"/>
                  <a:gd name="connsiteY1" fmla="*/ 110875 h 115554"/>
                  <a:gd name="connsiteX2" fmla="*/ 37747 w 131356"/>
                  <a:gd name="connsiteY2" fmla="*/ 100115 h 115554"/>
                  <a:gd name="connsiteX3" fmla="*/ 5702 w 131356"/>
                  <a:gd name="connsiteY3" fmla="*/ 68754 h 115554"/>
                  <a:gd name="connsiteX4" fmla="*/ 1150 w 131356"/>
                  <a:gd name="connsiteY4" fmla="*/ 33928 h 115554"/>
                  <a:gd name="connsiteX5" fmla="*/ 18920 w 131356"/>
                  <a:gd name="connsiteY5" fmla="*/ 6451 h 115554"/>
                  <a:gd name="connsiteX6" fmla="*/ 48977 w 131356"/>
                  <a:gd name="connsiteY6" fmla="*/ 1112 h 115554"/>
                  <a:gd name="connsiteX7" fmla="*/ 66080 w 131356"/>
                  <a:gd name="connsiteY7" fmla="*/ 11389 h 115554"/>
                  <a:gd name="connsiteX8" fmla="*/ 83178 w 131356"/>
                  <a:gd name="connsiteY8" fmla="*/ 1112 h 115554"/>
                  <a:gd name="connsiteX9" fmla="*/ 113240 w 131356"/>
                  <a:gd name="connsiteY9" fmla="*/ 6451 h 115554"/>
                  <a:gd name="connsiteX10" fmla="*/ 131006 w 131356"/>
                  <a:gd name="connsiteY10" fmla="*/ 33928 h 115554"/>
                  <a:gd name="connsiteX11" fmla="*/ 126453 w 131356"/>
                  <a:gd name="connsiteY11" fmla="*/ 68754 h 115554"/>
                  <a:gd name="connsiteX12" fmla="*/ 94409 w 131356"/>
                  <a:gd name="connsiteY12" fmla="*/ 100115 h 115554"/>
                  <a:gd name="connsiteX13" fmla="*/ 78255 w 131356"/>
                  <a:gd name="connsiteY13" fmla="*/ 110875 h 115554"/>
                  <a:gd name="connsiteX14" fmla="*/ 66076 w 131356"/>
                  <a:gd name="connsiteY14" fmla="*/ 116504 h 115554"/>
                  <a:gd name="connsiteX15" fmla="*/ 39722 w 131356"/>
                  <a:gd name="connsiteY15" fmla="*/ 19765 h 115554"/>
                  <a:gd name="connsiteX16" fmla="*/ 30042 w 131356"/>
                  <a:gd name="connsiteY16" fmla="*/ 22770 h 115554"/>
                  <a:gd name="connsiteX17" fmla="*/ 20455 w 131356"/>
                  <a:gd name="connsiteY17" fmla="*/ 38098 h 115554"/>
                  <a:gd name="connsiteX18" fmla="*/ 23368 w 131356"/>
                  <a:gd name="connsiteY18" fmla="*/ 59915 h 115554"/>
                  <a:gd name="connsiteX19" fmla="*/ 66076 w 131356"/>
                  <a:gd name="connsiteY19" fmla="*/ 95223 h 115554"/>
                  <a:gd name="connsiteX20" fmla="*/ 108784 w 131356"/>
                  <a:gd name="connsiteY20" fmla="*/ 59915 h 115554"/>
                  <a:gd name="connsiteX21" fmla="*/ 111697 w 131356"/>
                  <a:gd name="connsiteY21" fmla="*/ 38098 h 115554"/>
                  <a:gd name="connsiteX22" fmla="*/ 102113 w 131356"/>
                  <a:gd name="connsiteY22" fmla="*/ 22770 h 115554"/>
                  <a:gd name="connsiteX23" fmla="*/ 87708 w 131356"/>
                  <a:gd name="connsiteY23" fmla="*/ 20336 h 115554"/>
                  <a:gd name="connsiteX24" fmla="*/ 76793 w 131356"/>
                  <a:gd name="connsiteY24" fmla="*/ 28754 h 115554"/>
                  <a:gd name="connsiteX25" fmla="*/ 73163 w 131356"/>
                  <a:gd name="connsiteY25" fmla="*/ 32566 h 115554"/>
                  <a:gd name="connsiteX26" fmla="*/ 66076 w 131356"/>
                  <a:gd name="connsiteY26" fmla="*/ 35563 h 115554"/>
                  <a:gd name="connsiteX27" fmla="*/ 58989 w 131356"/>
                  <a:gd name="connsiteY27" fmla="*/ 32566 h 115554"/>
                  <a:gd name="connsiteX28" fmla="*/ 55358 w 131356"/>
                  <a:gd name="connsiteY28" fmla="*/ 28754 h 115554"/>
                  <a:gd name="connsiteX29" fmla="*/ 44444 w 131356"/>
                  <a:gd name="connsiteY29" fmla="*/ 20336 h 115554"/>
                  <a:gd name="connsiteX30" fmla="*/ 39722 w 131356"/>
                  <a:gd name="connsiteY30" fmla="*/ 19765 h 115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31356" h="115554">
                    <a:moveTo>
                      <a:pt x="66076" y="116504"/>
                    </a:moveTo>
                    <a:cubicBezTo>
                      <a:pt x="63055" y="116504"/>
                      <a:pt x="61913" y="115868"/>
                      <a:pt x="53900" y="110875"/>
                    </a:cubicBezTo>
                    <a:cubicBezTo>
                      <a:pt x="50057" y="108483"/>
                      <a:pt x="44135" y="104672"/>
                      <a:pt x="37747" y="100115"/>
                    </a:cubicBezTo>
                    <a:cubicBezTo>
                      <a:pt x="20632" y="87913"/>
                      <a:pt x="10154" y="77654"/>
                      <a:pt x="5702" y="68754"/>
                    </a:cubicBezTo>
                    <a:cubicBezTo>
                      <a:pt x="262" y="57878"/>
                      <a:pt x="-1354" y="45509"/>
                      <a:pt x="1150" y="33928"/>
                    </a:cubicBezTo>
                    <a:cubicBezTo>
                      <a:pt x="3661" y="22304"/>
                      <a:pt x="9973" y="12547"/>
                      <a:pt x="18920" y="6451"/>
                    </a:cubicBezTo>
                    <a:cubicBezTo>
                      <a:pt x="27777" y="413"/>
                      <a:pt x="38171" y="-1435"/>
                      <a:pt x="48977" y="1112"/>
                    </a:cubicBezTo>
                    <a:cubicBezTo>
                      <a:pt x="56608" y="2909"/>
                      <a:pt x="61431" y="6725"/>
                      <a:pt x="66080" y="11389"/>
                    </a:cubicBezTo>
                    <a:cubicBezTo>
                      <a:pt x="70725" y="6725"/>
                      <a:pt x="75547" y="2909"/>
                      <a:pt x="83178" y="1112"/>
                    </a:cubicBezTo>
                    <a:cubicBezTo>
                      <a:pt x="93985" y="-1435"/>
                      <a:pt x="104378" y="413"/>
                      <a:pt x="113240" y="6451"/>
                    </a:cubicBezTo>
                    <a:cubicBezTo>
                      <a:pt x="122183" y="12547"/>
                      <a:pt x="128490" y="22304"/>
                      <a:pt x="131006" y="33928"/>
                    </a:cubicBezTo>
                    <a:cubicBezTo>
                      <a:pt x="133506" y="45513"/>
                      <a:pt x="131889" y="57878"/>
                      <a:pt x="126453" y="68754"/>
                    </a:cubicBezTo>
                    <a:cubicBezTo>
                      <a:pt x="122001" y="77654"/>
                      <a:pt x="111519" y="87913"/>
                      <a:pt x="94409" y="100115"/>
                    </a:cubicBezTo>
                    <a:cubicBezTo>
                      <a:pt x="88020" y="104676"/>
                      <a:pt x="82098" y="108483"/>
                      <a:pt x="78255" y="110875"/>
                    </a:cubicBezTo>
                    <a:cubicBezTo>
                      <a:pt x="70239" y="115868"/>
                      <a:pt x="69100" y="116504"/>
                      <a:pt x="66076" y="116504"/>
                    </a:cubicBezTo>
                    <a:close/>
                    <a:moveTo>
                      <a:pt x="39722" y="19765"/>
                    </a:moveTo>
                    <a:cubicBezTo>
                      <a:pt x="36219" y="19765"/>
                      <a:pt x="32978" y="20768"/>
                      <a:pt x="30042" y="22770"/>
                    </a:cubicBezTo>
                    <a:cubicBezTo>
                      <a:pt x="25297" y="26003"/>
                      <a:pt x="21894" y="31447"/>
                      <a:pt x="20455" y="38098"/>
                    </a:cubicBezTo>
                    <a:cubicBezTo>
                      <a:pt x="18900" y="45301"/>
                      <a:pt x="19934" y="53048"/>
                      <a:pt x="23368" y="59915"/>
                    </a:cubicBezTo>
                    <a:cubicBezTo>
                      <a:pt x="28838" y="70860"/>
                      <a:pt x="54533" y="88183"/>
                      <a:pt x="66076" y="95223"/>
                    </a:cubicBezTo>
                    <a:cubicBezTo>
                      <a:pt x="77619" y="88183"/>
                      <a:pt x="103313" y="70860"/>
                      <a:pt x="108784" y="59915"/>
                    </a:cubicBezTo>
                    <a:cubicBezTo>
                      <a:pt x="112217" y="53048"/>
                      <a:pt x="113251" y="45301"/>
                      <a:pt x="111697" y="38098"/>
                    </a:cubicBezTo>
                    <a:cubicBezTo>
                      <a:pt x="110258" y="31447"/>
                      <a:pt x="106855" y="26003"/>
                      <a:pt x="102113" y="22770"/>
                    </a:cubicBezTo>
                    <a:cubicBezTo>
                      <a:pt x="97893" y="19896"/>
                      <a:pt x="93051" y="19078"/>
                      <a:pt x="87708" y="20336"/>
                    </a:cubicBezTo>
                    <a:cubicBezTo>
                      <a:pt x="84031" y="21200"/>
                      <a:pt x="82160" y="23048"/>
                      <a:pt x="76793" y="28754"/>
                    </a:cubicBezTo>
                    <a:cubicBezTo>
                      <a:pt x="75674" y="29942"/>
                      <a:pt x="74479" y="31212"/>
                      <a:pt x="73163" y="32566"/>
                    </a:cubicBezTo>
                    <a:cubicBezTo>
                      <a:pt x="71303" y="34483"/>
                      <a:pt x="68746" y="35563"/>
                      <a:pt x="66076" y="35563"/>
                    </a:cubicBezTo>
                    <a:cubicBezTo>
                      <a:pt x="63406" y="35563"/>
                      <a:pt x="60848" y="34483"/>
                      <a:pt x="58989" y="32566"/>
                    </a:cubicBezTo>
                    <a:cubicBezTo>
                      <a:pt x="57673" y="31212"/>
                      <a:pt x="56477" y="29942"/>
                      <a:pt x="55358" y="28754"/>
                    </a:cubicBezTo>
                    <a:cubicBezTo>
                      <a:pt x="49992" y="23048"/>
                      <a:pt x="48121" y="21200"/>
                      <a:pt x="44444" y="20336"/>
                    </a:cubicBezTo>
                    <a:cubicBezTo>
                      <a:pt x="42824" y="19954"/>
                      <a:pt x="41250" y="19765"/>
                      <a:pt x="39722" y="19765"/>
                    </a:cubicBezTo>
                    <a:close/>
                  </a:path>
                </a:pathLst>
              </a:custGeom>
              <a:solidFill>
                <a:schemeClr val="bg1"/>
              </a:solidFill>
              <a:ln w="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endParaRPr>
              </a:p>
            </p:txBody>
          </p:sp>
          <p:sp>
            <p:nvSpPr>
              <p:cNvPr id="33" name="Vrije vorm: vorm 32">
                <a:extLst>
                  <a:ext uri="{FF2B5EF4-FFF2-40B4-BE49-F238E27FC236}">
                    <a16:creationId xmlns:a16="http://schemas.microsoft.com/office/drawing/2014/main" id="{EDD2CE47-4D68-42F9-8E99-1811E825CF5D}"/>
                  </a:ext>
                </a:extLst>
              </p:cNvPr>
              <p:cNvSpPr/>
              <p:nvPr/>
            </p:nvSpPr>
            <p:spPr>
              <a:xfrm>
                <a:off x="1478868" y="3905361"/>
                <a:ext cx="19753" cy="19753"/>
              </a:xfrm>
              <a:custGeom>
                <a:avLst/>
                <a:gdLst>
                  <a:gd name="connsiteX0" fmla="*/ 9865 w 19752"/>
                  <a:gd name="connsiteY0" fmla="*/ 19759 h 19752"/>
                  <a:gd name="connsiteX1" fmla="*/ 7940 w 19752"/>
                  <a:gd name="connsiteY1" fmla="*/ 19562 h 19752"/>
                  <a:gd name="connsiteX2" fmla="*/ 6092 w 19752"/>
                  <a:gd name="connsiteY2" fmla="*/ 18999 h 19752"/>
                  <a:gd name="connsiteX3" fmla="*/ 4383 w 19752"/>
                  <a:gd name="connsiteY3" fmla="*/ 18088 h 19752"/>
                  <a:gd name="connsiteX4" fmla="*/ 2882 w 19752"/>
                  <a:gd name="connsiteY4" fmla="*/ 16865 h 19752"/>
                  <a:gd name="connsiteX5" fmla="*/ 1659 w 19752"/>
                  <a:gd name="connsiteY5" fmla="*/ 15364 h 19752"/>
                  <a:gd name="connsiteX6" fmla="*/ 748 w 19752"/>
                  <a:gd name="connsiteY6" fmla="*/ 13655 h 19752"/>
                  <a:gd name="connsiteX7" fmla="*/ 185 w 19752"/>
                  <a:gd name="connsiteY7" fmla="*/ 11807 h 19752"/>
                  <a:gd name="connsiteX8" fmla="*/ 0 w 19752"/>
                  <a:gd name="connsiteY8" fmla="*/ 9871 h 19752"/>
                  <a:gd name="connsiteX9" fmla="*/ 2882 w 19752"/>
                  <a:gd name="connsiteY9" fmla="*/ 2888 h 19752"/>
                  <a:gd name="connsiteX10" fmla="*/ 4383 w 19752"/>
                  <a:gd name="connsiteY10" fmla="*/ 1665 h 19752"/>
                  <a:gd name="connsiteX11" fmla="*/ 6092 w 19752"/>
                  <a:gd name="connsiteY11" fmla="*/ 754 h 19752"/>
                  <a:gd name="connsiteX12" fmla="*/ 7940 w 19752"/>
                  <a:gd name="connsiteY12" fmla="*/ 191 h 19752"/>
                  <a:gd name="connsiteX13" fmla="*/ 11802 w 19752"/>
                  <a:gd name="connsiteY13" fmla="*/ 191 h 19752"/>
                  <a:gd name="connsiteX14" fmla="*/ 13650 w 19752"/>
                  <a:gd name="connsiteY14" fmla="*/ 754 h 19752"/>
                  <a:gd name="connsiteX15" fmla="*/ 15359 w 19752"/>
                  <a:gd name="connsiteY15" fmla="*/ 1665 h 19752"/>
                  <a:gd name="connsiteX16" fmla="*/ 16859 w 19752"/>
                  <a:gd name="connsiteY16" fmla="*/ 2888 h 19752"/>
                  <a:gd name="connsiteX17" fmla="*/ 19753 w 19752"/>
                  <a:gd name="connsiteY17" fmla="*/ 9871 h 19752"/>
                  <a:gd name="connsiteX18" fmla="*/ 19556 w 19752"/>
                  <a:gd name="connsiteY18" fmla="*/ 11807 h 19752"/>
                  <a:gd name="connsiteX19" fmla="*/ 18993 w 19752"/>
                  <a:gd name="connsiteY19" fmla="*/ 13655 h 19752"/>
                  <a:gd name="connsiteX20" fmla="*/ 18082 w 19752"/>
                  <a:gd name="connsiteY20" fmla="*/ 15364 h 19752"/>
                  <a:gd name="connsiteX21" fmla="*/ 16859 w 19752"/>
                  <a:gd name="connsiteY21" fmla="*/ 16865 h 19752"/>
                  <a:gd name="connsiteX22" fmla="*/ 15359 w 19752"/>
                  <a:gd name="connsiteY22" fmla="*/ 18088 h 19752"/>
                  <a:gd name="connsiteX23" fmla="*/ 13650 w 19752"/>
                  <a:gd name="connsiteY23" fmla="*/ 18999 h 19752"/>
                  <a:gd name="connsiteX24" fmla="*/ 11802 w 19752"/>
                  <a:gd name="connsiteY24" fmla="*/ 19562 h 19752"/>
                  <a:gd name="connsiteX25" fmla="*/ 9865 w 19752"/>
                  <a:gd name="connsiteY25" fmla="*/ 19759 h 19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9752" h="19752">
                    <a:moveTo>
                      <a:pt x="9865" y="19759"/>
                    </a:moveTo>
                    <a:cubicBezTo>
                      <a:pt x="9224" y="19759"/>
                      <a:pt x="8580" y="19689"/>
                      <a:pt x="7940" y="19562"/>
                    </a:cubicBezTo>
                    <a:cubicBezTo>
                      <a:pt x="7307" y="19431"/>
                      <a:pt x="6686" y="19246"/>
                      <a:pt x="6092" y="18999"/>
                    </a:cubicBezTo>
                    <a:cubicBezTo>
                      <a:pt x="5501" y="18752"/>
                      <a:pt x="4927" y="18443"/>
                      <a:pt x="4383" y="18088"/>
                    </a:cubicBezTo>
                    <a:cubicBezTo>
                      <a:pt x="3850" y="17733"/>
                      <a:pt x="3337" y="17317"/>
                      <a:pt x="2882" y="16865"/>
                    </a:cubicBezTo>
                    <a:cubicBezTo>
                      <a:pt x="2431" y="16410"/>
                      <a:pt x="2014" y="15897"/>
                      <a:pt x="1659" y="15364"/>
                    </a:cubicBezTo>
                    <a:cubicBezTo>
                      <a:pt x="1304" y="14820"/>
                      <a:pt x="995" y="14246"/>
                      <a:pt x="748" y="13655"/>
                    </a:cubicBezTo>
                    <a:cubicBezTo>
                      <a:pt x="502" y="13061"/>
                      <a:pt x="316" y="12440"/>
                      <a:pt x="185" y="11807"/>
                    </a:cubicBezTo>
                    <a:cubicBezTo>
                      <a:pt x="58" y="11167"/>
                      <a:pt x="0" y="10523"/>
                      <a:pt x="0" y="9871"/>
                    </a:cubicBezTo>
                    <a:cubicBezTo>
                      <a:pt x="0" y="7274"/>
                      <a:pt x="1046" y="4724"/>
                      <a:pt x="2882" y="2888"/>
                    </a:cubicBezTo>
                    <a:cubicBezTo>
                      <a:pt x="3337" y="2432"/>
                      <a:pt x="3850" y="2031"/>
                      <a:pt x="4383" y="1665"/>
                    </a:cubicBezTo>
                    <a:cubicBezTo>
                      <a:pt x="4927" y="1310"/>
                      <a:pt x="5501" y="1001"/>
                      <a:pt x="6092" y="754"/>
                    </a:cubicBezTo>
                    <a:cubicBezTo>
                      <a:pt x="6686" y="507"/>
                      <a:pt x="7307" y="322"/>
                      <a:pt x="7940" y="191"/>
                    </a:cubicBezTo>
                    <a:cubicBezTo>
                      <a:pt x="9213" y="-64"/>
                      <a:pt x="10528" y="-64"/>
                      <a:pt x="11802" y="191"/>
                    </a:cubicBezTo>
                    <a:cubicBezTo>
                      <a:pt x="12434" y="322"/>
                      <a:pt x="13055" y="507"/>
                      <a:pt x="13650" y="754"/>
                    </a:cubicBezTo>
                    <a:cubicBezTo>
                      <a:pt x="14240" y="1001"/>
                      <a:pt x="14815" y="1310"/>
                      <a:pt x="15359" y="1665"/>
                    </a:cubicBezTo>
                    <a:cubicBezTo>
                      <a:pt x="15891" y="2031"/>
                      <a:pt x="16404" y="2432"/>
                      <a:pt x="16859" y="2888"/>
                    </a:cubicBezTo>
                    <a:cubicBezTo>
                      <a:pt x="18696" y="4736"/>
                      <a:pt x="19753" y="7274"/>
                      <a:pt x="19753" y="9871"/>
                    </a:cubicBezTo>
                    <a:cubicBezTo>
                      <a:pt x="19753" y="10523"/>
                      <a:pt x="19683" y="11167"/>
                      <a:pt x="19556" y="11807"/>
                    </a:cubicBezTo>
                    <a:cubicBezTo>
                      <a:pt x="19425" y="12440"/>
                      <a:pt x="19240" y="13061"/>
                      <a:pt x="18993" y="13655"/>
                    </a:cubicBezTo>
                    <a:cubicBezTo>
                      <a:pt x="18746" y="14246"/>
                      <a:pt x="18437" y="14820"/>
                      <a:pt x="18082" y="15364"/>
                    </a:cubicBezTo>
                    <a:cubicBezTo>
                      <a:pt x="17716" y="15897"/>
                      <a:pt x="17311" y="16398"/>
                      <a:pt x="16859" y="16865"/>
                    </a:cubicBezTo>
                    <a:cubicBezTo>
                      <a:pt x="16404" y="17317"/>
                      <a:pt x="15891" y="17733"/>
                      <a:pt x="15359" y="18088"/>
                    </a:cubicBezTo>
                    <a:cubicBezTo>
                      <a:pt x="14815" y="18443"/>
                      <a:pt x="14240" y="18752"/>
                      <a:pt x="13650" y="18999"/>
                    </a:cubicBezTo>
                    <a:cubicBezTo>
                      <a:pt x="13055" y="19246"/>
                      <a:pt x="12434" y="19431"/>
                      <a:pt x="11802" y="19562"/>
                    </a:cubicBezTo>
                    <a:cubicBezTo>
                      <a:pt x="11161" y="19689"/>
                      <a:pt x="10517" y="19759"/>
                      <a:pt x="9865" y="19759"/>
                    </a:cubicBezTo>
                    <a:close/>
                  </a:path>
                </a:pathLst>
              </a:custGeom>
              <a:solidFill>
                <a:srgbClr val="C0C70A"/>
              </a:solidFill>
              <a:ln w="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endParaRPr>
              </a:p>
            </p:txBody>
          </p:sp>
          <p:sp>
            <p:nvSpPr>
              <p:cNvPr id="34" name="Vrije vorm: vorm 33">
                <a:extLst>
                  <a:ext uri="{FF2B5EF4-FFF2-40B4-BE49-F238E27FC236}">
                    <a16:creationId xmlns:a16="http://schemas.microsoft.com/office/drawing/2014/main" id="{0C0B02BC-9E1D-413A-891D-65233D5B4CA3}"/>
                  </a:ext>
                </a:extLst>
              </p:cNvPr>
              <p:cNvSpPr/>
              <p:nvPr/>
            </p:nvSpPr>
            <p:spPr>
              <a:xfrm>
                <a:off x="1325081" y="3715090"/>
                <a:ext cx="505675" cy="362466"/>
              </a:xfrm>
              <a:custGeom>
                <a:avLst/>
                <a:gdLst>
                  <a:gd name="connsiteX0" fmla="*/ 505660 w 505675"/>
                  <a:gd name="connsiteY0" fmla="*/ 319508 h 362466"/>
                  <a:gd name="connsiteX1" fmla="*/ 463144 w 505675"/>
                  <a:gd name="connsiteY1" fmla="*/ 278814 h 362466"/>
                  <a:gd name="connsiteX2" fmla="*/ 460278 w 505675"/>
                  <a:gd name="connsiteY2" fmla="*/ 278814 h 362466"/>
                  <a:gd name="connsiteX3" fmla="*/ 460278 w 505675"/>
                  <a:gd name="connsiteY3" fmla="*/ 162457 h 362466"/>
                  <a:gd name="connsiteX4" fmla="*/ 462863 w 505675"/>
                  <a:gd name="connsiteY4" fmla="*/ 164355 h 362466"/>
                  <a:gd name="connsiteX5" fmla="*/ 468712 w 505675"/>
                  <a:gd name="connsiteY5" fmla="*/ 166273 h 362466"/>
                  <a:gd name="connsiteX6" fmla="*/ 473171 w 505675"/>
                  <a:gd name="connsiteY6" fmla="*/ 165208 h 362466"/>
                  <a:gd name="connsiteX7" fmla="*/ 478584 w 505675"/>
                  <a:gd name="connsiteY7" fmla="*/ 156396 h 362466"/>
                  <a:gd name="connsiteX8" fmla="*/ 478584 w 505675"/>
                  <a:gd name="connsiteY8" fmla="*/ 107099 h 362466"/>
                  <a:gd name="connsiteX9" fmla="*/ 474556 w 505675"/>
                  <a:gd name="connsiteY9" fmla="*/ 99140 h 362466"/>
                  <a:gd name="connsiteX10" fmla="*/ 342212 w 505675"/>
                  <a:gd name="connsiteY10" fmla="*/ 1918 h 362466"/>
                  <a:gd name="connsiteX11" fmla="*/ 330518 w 505675"/>
                  <a:gd name="connsiteY11" fmla="*/ 1918 h 362466"/>
                  <a:gd name="connsiteX12" fmla="*/ 271124 w 505675"/>
                  <a:gd name="connsiteY12" fmla="*/ 45548 h 362466"/>
                  <a:gd name="connsiteX13" fmla="*/ 271124 w 505675"/>
                  <a:gd name="connsiteY13" fmla="*/ 30236 h 362466"/>
                  <a:gd name="connsiteX14" fmla="*/ 261248 w 505675"/>
                  <a:gd name="connsiteY14" fmla="*/ 20360 h 362466"/>
                  <a:gd name="connsiteX15" fmla="*/ 223864 w 505675"/>
                  <a:gd name="connsiteY15" fmla="*/ 20360 h 362466"/>
                  <a:gd name="connsiteX16" fmla="*/ 213988 w 505675"/>
                  <a:gd name="connsiteY16" fmla="*/ 30236 h 362466"/>
                  <a:gd name="connsiteX17" fmla="*/ 213988 w 505675"/>
                  <a:gd name="connsiteY17" fmla="*/ 87516 h 362466"/>
                  <a:gd name="connsiteX18" fmla="*/ 198170 w 505675"/>
                  <a:gd name="connsiteY18" fmla="*/ 99140 h 362466"/>
                  <a:gd name="connsiteX19" fmla="*/ 194142 w 505675"/>
                  <a:gd name="connsiteY19" fmla="*/ 107099 h 362466"/>
                  <a:gd name="connsiteX20" fmla="*/ 194142 w 505675"/>
                  <a:gd name="connsiteY20" fmla="*/ 126038 h 362466"/>
                  <a:gd name="connsiteX21" fmla="*/ 85925 w 505675"/>
                  <a:gd name="connsiteY21" fmla="*/ 115320 h 362466"/>
                  <a:gd name="connsiteX22" fmla="*/ 85925 w 505675"/>
                  <a:gd name="connsiteY22" fmla="*/ 105968 h 362466"/>
                  <a:gd name="connsiteX23" fmla="*/ 76049 w 505675"/>
                  <a:gd name="connsiteY23" fmla="*/ 96092 h 362466"/>
                  <a:gd name="connsiteX24" fmla="*/ 9876 w 505675"/>
                  <a:gd name="connsiteY24" fmla="*/ 96092 h 362466"/>
                  <a:gd name="connsiteX25" fmla="*/ 0 w 505675"/>
                  <a:gd name="connsiteY25" fmla="*/ 105968 h 362466"/>
                  <a:gd name="connsiteX26" fmla="*/ 0 w 505675"/>
                  <a:gd name="connsiteY26" fmla="*/ 263498 h 362466"/>
                  <a:gd name="connsiteX27" fmla="*/ 9876 w 505675"/>
                  <a:gd name="connsiteY27" fmla="*/ 273374 h 362466"/>
                  <a:gd name="connsiteX28" fmla="*/ 76049 w 505675"/>
                  <a:gd name="connsiteY28" fmla="*/ 273374 h 362466"/>
                  <a:gd name="connsiteX29" fmla="*/ 85925 w 505675"/>
                  <a:gd name="connsiteY29" fmla="*/ 263498 h 362466"/>
                  <a:gd name="connsiteX30" fmla="*/ 85925 w 505675"/>
                  <a:gd name="connsiteY30" fmla="*/ 239652 h 362466"/>
                  <a:gd name="connsiteX31" fmla="*/ 100304 w 505675"/>
                  <a:gd name="connsiteY31" fmla="*/ 239652 h 362466"/>
                  <a:gd name="connsiteX32" fmla="*/ 108086 w 505675"/>
                  <a:gd name="connsiteY32" fmla="*/ 272946 h 362466"/>
                  <a:gd name="connsiteX33" fmla="*/ 206904 w 505675"/>
                  <a:gd name="connsiteY33" fmla="*/ 362471 h 362466"/>
                  <a:gd name="connsiteX34" fmla="*/ 463812 w 505675"/>
                  <a:gd name="connsiteY34" fmla="*/ 362536 h 362466"/>
                  <a:gd name="connsiteX35" fmla="*/ 493819 w 505675"/>
                  <a:gd name="connsiteY35" fmla="*/ 349867 h 362466"/>
                  <a:gd name="connsiteX36" fmla="*/ 505660 w 505675"/>
                  <a:gd name="connsiteY36" fmla="*/ 319508 h 362466"/>
                  <a:gd name="connsiteX37" fmla="*/ 440529 w 505675"/>
                  <a:gd name="connsiteY37" fmla="*/ 278814 h 362466"/>
                  <a:gd name="connsiteX38" fmla="*/ 383550 w 505675"/>
                  <a:gd name="connsiteY38" fmla="*/ 278814 h 362466"/>
                  <a:gd name="connsiteX39" fmla="*/ 383550 w 505675"/>
                  <a:gd name="connsiteY39" fmla="*/ 179660 h 362466"/>
                  <a:gd name="connsiteX40" fmla="*/ 373674 w 505675"/>
                  <a:gd name="connsiteY40" fmla="*/ 169783 h 362466"/>
                  <a:gd name="connsiteX41" fmla="*/ 299056 w 505675"/>
                  <a:gd name="connsiteY41" fmla="*/ 169783 h 362466"/>
                  <a:gd name="connsiteX42" fmla="*/ 289180 w 505675"/>
                  <a:gd name="connsiteY42" fmla="*/ 179660 h 362466"/>
                  <a:gd name="connsiteX43" fmla="*/ 289180 w 505675"/>
                  <a:gd name="connsiteY43" fmla="*/ 204120 h 362466"/>
                  <a:gd name="connsiteX44" fmla="*/ 228004 w 505675"/>
                  <a:gd name="connsiteY44" fmla="*/ 150787 h 362466"/>
                  <a:gd name="connsiteX45" fmla="*/ 336355 w 505675"/>
                  <a:gd name="connsiteY45" fmla="*/ 71424 h 362466"/>
                  <a:gd name="connsiteX46" fmla="*/ 440525 w 505675"/>
                  <a:gd name="connsiteY46" fmla="*/ 147943 h 362466"/>
                  <a:gd name="connsiteX47" fmla="*/ 362617 w 505675"/>
                  <a:gd name="connsiteY47" fmla="*/ 278814 h 362466"/>
                  <a:gd name="connsiteX48" fmla="*/ 348138 w 505675"/>
                  <a:gd name="connsiteY48" fmla="*/ 255520 h 362466"/>
                  <a:gd name="connsiteX49" fmla="*/ 308933 w 505675"/>
                  <a:gd name="connsiteY49" fmla="*/ 221338 h 362466"/>
                  <a:gd name="connsiteX50" fmla="*/ 308933 w 505675"/>
                  <a:gd name="connsiteY50" fmla="*/ 189540 h 362466"/>
                  <a:gd name="connsiteX51" fmla="*/ 363797 w 505675"/>
                  <a:gd name="connsiteY51" fmla="*/ 189540 h 362466"/>
                  <a:gd name="connsiteX52" fmla="*/ 363797 w 505675"/>
                  <a:gd name="connsiteY52" fmla="*/ 278814 h 362466"/>
                  <a:gd name="connsiteX53" fmla="*/ 233744 w 505675"/>
                  <a:gd name="connsiteY53" fmla="*/ 40113 h 362466"/>
                  <a:gd name="connsiteX54" fmla="*/ 251371 w 505675"/>
                  <a:gd name="connsiteY54" fmla="*/ 40113 h 362466"/>
                  <a:gd name="connsiteX55" fmla="*/ 251371 w 505675"/>
                  <a:gd name="connsiteY55" fmla="*/ 60058 h 362466"/>
                  <a:gd name="connsiteX56" fmla="*/ 233744 w 505675"/>
                  <a:gd name="connsiteY56" fmla="*/ 73006 h 362466"/>
                  <a:gd name="connsiteX57" fmla="*/ 213895 w 505675"/>
                  <a:gd name="connsiteY57" fmla="*/ 112099 h 362466"/>
                  <a:gd name="connsiteX58" fmla="*/ 336363 w 505675"/>
                  <a:gd name="connsiteY58" fmla="*/ 22134 h 362466"/>
                  <a:gd name="connsiteX59" fmla="*/ 458831 w 505675"/>
                  <a:gd name="connsiteY59" fmla="*/ 112099 h 362466"/>
                  <a:gd name="connsiteX60" fmla="*/ 458831 w 505675"/>
                  <a:gd name="connsiteY60" fmla="*/ 136886 h 362466"/>
                  <a:gd name="connsiteX61" fmla="*/ 342212 w 505675"/>
                  <a:gd name="connsiteY61" fmla="*/ 51216 h 362466"/>
                  <a:gd name="connsiteX62" fmla="*/ 336363 w 505675"/>
                  <a:gd name="connsiteY62" fmla="*/ 49298 h 362466"/>
                  <a:gd name="connsiteX63" fmla="*/ 330526 w 505675"/>
                  <a:gd name="connsiteY63" fmla="*/ 51208 h 362466"/>
                  <a:gd name="connsiteX64" fmla="*/ 213895 w 505675"/>
                  <a:gd name="connsiteY64" fmla="*/ 136636 h 362466"/>
                  <a:gd name="connsiteX65" fmla="*/ 66172 w 505675"/>
                  <a:gd name="connsiteY65" fmla="*/ 253621 h 362466"/>
                  <a:gd name="connsiteX66" fmla="*/ 19753 w 505675"/>
                  <a:gd name="connsiteY66" fmla="*/ 253621 h 362466"/>
                  <a:gd name="connsiteX67" fmla="*/ 19753 w 505675"/>
                  <a:gd name="connsiteY67" fmla="*/ 115845 h 362466"/>
                  <a:gd name="connsiteX68" fmla="*/ 66172 w 505675"/>
                  <a:gd name="connsiteY68" fmla="*/ 115845 h 362466"/>
                  <a:gd name="connsiteX69" fmla="*/ 479661 w 505675"/>
                  <a:gd name="connsiteY69" fmla="*/ 336094 h 362466"/>
                  <a:gd name="connsiteX70" fmla="*/ 463816 w 505675"/>
                  <a:gd name="connsiteY70" fmla="*/ 342784 h 362466"/>
                  <a:gd name="connsiteX71" fmla="*/ 206904 w 505675"/>
                  <a:gd name="connsiteY71" fmla="*/ 342718 h 362466"/>
                  <a:gd name="connsiteX72" fmla="*/ 127549 w 505675"/>
                  <a:gd name="connsiteY72" fmla="*/ 269597 h 362466"/>
                  <a:gd name="connsiteX73" fmla="*/ 120528 w 505675"/>
                  <a:gd name="connsiteY73" fmla="*/ 237773 h 362466"/>
                  <a:gd name="connsiteX74" fmla="*/ 104999 w 505675"/>
                  <a:gd name="connsiteY74" fmla="*/ 219899 h 362466"/>
                  <a:gd name="connsiteX75" fmla="*/ 85925 w 505675"/>
                  <a:gd name="connsiteY75" fmla="*/ 219899 h 362466"/>
                  <a:gd name="connsiteX76" fmla="*/ 85925 w 505675"/>
                  <a:gd name="connsiteY76" fmla="*/ 135146 h 362466"/>
                  <a:gd name="connsiteX77" fmla="*/ 200253 w 505675"/>
                  <a:gd name="connsiteY77" fmla="*/ 152793 h 362466"/>
                  <a:gd name="connsiteX78" fmla="*/ 200423 w 505675"/>
                  <a:gd name="connsiteY78" fmla="*/ 152947 h 362466"/>
                  <a:gd name="connsiteX79" fmla="*/ 335306 w 505675"/>
                  <a:gd name="connsiteY79" fmla="*/ 270535 h 362466"/>
                  <a:gd name="connsiteX80" fmla="*/ 335622 w 505675"/>
                  <a:gd name="connsiteY80" fmla="*/ 270801 h 362466"/>
                  <a:gd name="connsiteX81" fmla="*/ 339071 w 505675"/>
                  <a:gd name="connsiteY81" fmla="*/ 301877 h 362466"/>
                  <a:gd name="connsiteX82" fmla="*/ 324245 w 505675"/>
                  <a:gd name="connsiteY82" fmla="*/ 310041 h 362466"/>
                  <a:gd name="connsiteX83" fmla="*/ 308042 w 505675"/>
                  <a:gd name="connsiteY83" fmla="*/ 305365 h 362466"/>
                  <a:gd name="connsiteX84" fmla="*/ 195191 w 505675"/>
                  <a:gd name="connsiteY84" fmla="*/ 213838 h 362466"/>
                  <a:gd name="connsiteX85" fmla="*/ 181299 w 505675"/>
                  <a:gd name="connsiteY85" fmla="*/ 215288 h 362466"/>
                  <a:gd name="connsiteX86" fmla="*/ 182745 w 505675"/>
                  <a:gd name="connsiteY86" fmla="*/ 229181 h 362466"/>
                  <a:gd name="connsiteX87" fmla="*/ 295650 w 505675"/>
                  <a:gd name="connsiteY87" fmla="*/ 320747 h 362466"/>
                  <a:gd name="connsiteX88" fmla="*/ 321726 w 505675"/>
                  <a:gd name="connsiteY88" fmla="*/ 329933 h 362466"/>
                  <a:gd name="connsiteX89" fmla="*/ 326421 w 505675"/>
                  <a:gd name="connsiteY89" fmla="*/ 329670 h 362466"/>
                  <a:gd name="connsiteX90" fmla="*/ 354492 w 505675"/>
                  <a:gd name="connsiteY90" fmla="*/ 314219 h 362466"/>
                  <a:gd name="connsiteX91" fmla="*/ 362331 w 505675"/>
                  <a:gd name="connsiteY91" fmla="*/ 298563 h 362466"/>
                  <a:gd name="connsiteX92" fmla="*/ 463144 w 505675"/>
                  <a:gd name="connsiteY92" fmla="*/ 298563 h 362466"/>
                  <a:gd name="connsiteX93" fmla="*/ 485911 w 505675"/>
                  <a:gd name="connsiteY93" fmla="*/ 320048 h 362466"/>
                  <a:gd name="connsiteX94" fmla="*/ 479661 w 505675"/>
                  <a:gd name="connsiteY94" fmla="*/ 336094 h 362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</a:cxnLst>
                <a:rect l="l" t="t" r="r" b="b"/>
                <a:pathLst>
                  <a:path w="505675" h="362466">
                    <a:moveTo>
                      <a:pt x="505660" y="319508"/>
                    </a:moveTo>
                    <a:cubicBezTo>
                      <a:pt x="505042" y="297070"/>
                      <a:pt x="485972" y="278814"/>
                      <a:pt x="463144" y="278814"/>
                    </a:cubicBezTo>
                    <a:lnTo>
                      <a:pt x="460278" y="278814"/>
                    </a:lnTo>
                    <a:lnTo>
                      <a:pt x="460278" y="162457"/>
                    </a:lnTo>
                    <a:lnTo>
                      <a:pt x="462863" y="164355"/>
                    </a:lnTo>
                    <a:cubicBezTo>
                      <a:pt x="464591" y="165625"/>
                      <a:pt x="466644" y="166273"/>
                      <a:pt x="468712" y="166273"/>
                    </a:cubicBezTo>
                    <a:cubicBezTo>
                      <a:pt x="470232" y="166273"/>
                      <a:pt x="471759" y="165922"/>
                      <a:pt x="473171" y="165208"/>
                    </a:cubicBezTo>
                    <a:cubicBezTo>
                      <a:pt x="476493" y="163526"/>
                      <a:pt x="478584" y="160119"/>
                      <a:pt x="478584" y="156396"/>
                    </a:cubicBezTo>
                    <a:lnTo>
                      <a:pt x="478584" y="107099"/>
                    </a:lnTo>
                    <a:cubicBezTo>
                      <a:pt x="478584" y="103955"/>
                      <a:pt x="477091" y="100999"/>
                      <a:pt x="474556" y="99140"/>
                    </a:cubicBezTo>
                    <a:lnTo>
                      <a:pt x="342212" y="1918"/>
                    </a:lnTo>
                    <a:cubicBezTo>
                      <a:pt x="338732" y="-639"/>
                      <a:pt x="333994" y="-639"/>
                      <a:pt x="330518" y="1918"/>
                    </a:cubicBezTo>
                    <a:lnTo>
                      <a:pt x="271124" y="45548"/>
                    </a:lnTo>
                    <a:lnTo>
                      <a:pt x="271124" y="30236"/>
                    </a:lnTo>
                    <a:cubicBezTo>
                      <a:pt x="271124" y="24781"/>
                      <a:pt x="266699" y="20360"/>
                      <a:pt x="261248" y="20360"/>
                    </a:cubicBezTo>
                    <a:lnTo>
                      <a:pt x="223864" y="20360"/>
                    </a:lnTo>
                    <a:cubicBezTo>
                      <a:pt x="218413" y="20360"/>
                      <a:pt x="213988" y="24781"/>
                      <a:pt x="213988" y="30236"/>
                    </a:cubicBezTo>
                    <a:lnTo>
                      <a:pt x="213988" y="87516"/>
                    </a:lnTo>
                    <a:lnTo>
                      <a:pt x="198170" y="99140"/>
                    </a:lnTo>
                    <a:cubicBezTo>
                      <a:pt x="195639" y="100999"/>
                      <a:pt x="194142" y="103955"/>
                      <a:pt x="194142" y="107099"/>
                    </a:cubicBezTo>
                    <a:lnTo>
                      <a:pt x="194142" y="126038"/>
                    </a:lnTo>
                    <a:cubicBezTo>
                      <a:pt x="161804" y="111987"/>
                      <a:pt x="114459" y="112998"/>
                      <a:pt x="85925" y="115320"/>
                    </a:cubicBezTo>
                    <a:lnTo>
                      <a:pt x="85925" y="105968"/>
                    </a:lnTo>
                    <a:cubicBezTo>
                      <a:pt x="85925" y="100513"/>
                      <a:pt x="81504" y="96092"/>
                      <a:pt x="76049" y="96092"/>
                    </a:cubicBezTo>
                    <a:lnTo>
                      <a:pt x="9876" y="96092"/>
                    </a:lnTo>
                    <a:cubicBezTo>
                      <a:pt x="4421" y="96092"/>
                      <a:pt x="0" y="100513"/>
                      <a:pt x="0" y="105968"/>
                    </a:cubicBezTo>
                    <a:lnTo>
                      <a:pt x="0" y="263498"/>
                    </a:lnTo>
                    <a:cubicBezTo>
                      <a:pt x="0" y="268949"/>
                      <a:pt x="4421" y="273374"/>
                      <a:pt x="9876" y="273374"/>
                    </a:cubicBezTo>
                    <a:lnTo>
                      <a:pt x="76049" y="273374"/>
                    </a:lnTo>
                    <a:cubicBezTo>
                      <a:pt x="81504" y="273374"/>
                      <a:pt x="85925" y="268949"/>
                      <a:pt x="85925" y="263498"/>
                    </a:cubicBezTo>
                    <a:lnTo>
                      <a:pt x="85925" y="239652"/>
                    </a:lnTo>
                    <a:lnTo>
                      <a:pt x="100304" y="239652"/>
                    </a:lnTo>
                    <a:cubicBezTo>
                      <a:pt x="101793" y="243498"/>
                      <a:pt x="104586" y="252618"/>
                      <a:pt x="108086" y="272946"/>
                    </a:cubicBezTo>
                    <a:cubicBezTo>
                      <a:pt x="118016" y="330677"/>
                      <a:pt x="153112" y="362471"/>
                      <a:pt x="206904" y="362471"/>
                    </a:cubicBezTo>
                    <a:lnTo>
                      <a:pt x="463812" y="362536"/>
                    </a:lnTo>
                    <a:cubicBezTo>
                      <a:pt x="475212" y="362536"/>
                      <a:pt x="485868" y="358038"/>
                      <a:pt x="493819" y="349867"/>
                    </a:cubicBezTo>
                    <a:cubicBezTo>
                      <a:pt x="501767" y="341699"/>
                      <a:pt x="505972" y="330916"/>
                      <a:pt x="505660" y="319508"/>
                    </a:cubicBezTo>
                    <a:close/>
                    <a:moveTo>
                      <a:pt x="440529" y="278814"/>
                    </a:moveTo>
                    <a:lnTo>
                      <a:pt x="383550" y="278814"/>
                    </a:lnTo>
                    <a:lnTo>
                      <a:pt x="383550" y="179660"/>
                    </a:lnTo>
                    <a:cubicBezTo>
                      <a:pt x="383550" y="174205"/>
                      <a:pt x="379125" y="169783"/>
                      <a:pt x="373674" y="169783"/>
                    </a:cubicBezTo>
                    <a:lnTo>
                      <a:pt x="299056" y="169783"/>
                    </a:lnTo>
                    <a:cubicBezTo>
                      <a:pt x="293601" y="169783"/>
                      <a:pt x="289180" y="174205"/>
                      <a:pt x="289180" y="179660"/>
                    </a:cubicBezTo>
                    <a:lnTo>
                      <a:pt x="289180" y="204120"/>
                    </a:lnTo>
                    <a:lnTo>
                      <a:pt x="228004" y="150787"/>
                    </a:lnTo>
                    <a:lnTo>
                      <a:pt x="336355" y="71424"/>
                    </a:lnTo>
                    <a:lnTo>
                      <a:pt x="440525" y="147943"/>
                    </a:lnTo>
                    <a:close/>
                    <a:moveTo>
                      <a:pt x="362617" y="278814"/>
                    </a:moveTo>
                    <a:cubicBezTo>
                      <a:pt x="360618" y="269941"/>
                      <a:pt x="355734" y="261662"/>
                      <a:pt x="348138" y="255520"/>
                    </a:cubicBezTo>
                    <a:lnTo>
                      <a:pt x="308933" y="221338"/>
                    </a:lnTo>
                    <a:lnTo>
                      <a:pt x="308933" y="189540"/>
                    </a:lnTo>
                    <a:lnTo>
                      <a:pt x="363797" y="189540"/>
                    </a:lnTo>
                    <a:lnTo>
                      <a:pt x="363797" y="278814"/>
                    </a:lnTo>
                    <a:close/>
                    <a:moveTo>
                      <a:pt x="233744" y="40113"/>
                    </a:moveTo>
                    <a:lnTo>
                      <a:pt x="251371" y="40113"/>
                    </a:lnTo>
                    <a:lnTo>
                      <a:pt x="251371" y="60058"/>
                    </a:lnTo>
                    <a:lnTo>
                      <a:pt x="233744" y="73006"/>
                    </a:lnTo>
                    <a:close/>
                    <a:moveTo>
                      <a:pt x="213895" y="112099"/>
                    </a:moveTo>
                    <a:lnTo>
                      <a:pt x="336363" y="22134"/>
                    </a:lnTo>
                    <a:lnTo>
                      <a:pt x="458831" y="112099"/>
                    </a:lnTo>
                    <a:lnTo>
                      <a:pt x="458831" y="136886"/>
                    </a:lnTo>
                    <a:lnTo>
                      <a:pt x="342212" y="51216"/>
                    </a:lnTo>
                    <a:cubicBezTo>
                      <a:pt x="340472" y="49935"/>
                      <a:pt x="338419" y="49298"/>
                      <a:pt x="336363" y="49298"/>
                    </a:cubicBezTo>
                    <a:cubicBezTo>
                      <a:pt x="334314" y="49298"/>
                      <a:pt x="332266" y="49935"/>
                      <a:pt x="330526" y="51208"/>
                    </a:cubicBezTo>
                    <a:lnTo>
                      <a:pt x="213895" y="136636"/>
                    </a:lnTo>
                    <a:close/>
                    <a:moveTo>
                      <a:pt x="66172" y="253621"/>
                    </a:moveTo>
                    <a:lnTo>
                      <a:pt x="19753" y="253621"/>
                    </a:lnTo>
                    <a:lnTo>
                      <a:pt x="19753" y="115845"/>
                    </a:lnTo>
                    <a:lnTo>
                      <a:pt x="66172" y="115845"/>
                    </a:lnTo>
                    <a:close/>
                    <a:moveTo>
                      <a:pt x="479661" y="336094"/>
                    </a:moveTo>
                    <a:cubicBezTo>
                      <a:pt x="475463" y="340407"/>
                      <a:pt x="469834" y="342784"/>
                      <a:pt x="463816" y="342784"/>
                    </a:cubicBezTo>
                    <a:lnTo>
                      <a:pt x="206904" y="342718"/>
                    </a:lnTo>
                    <a:cubicBezTo>
                      <a:pt x="151716" y="342718"/>
                      <a:pt x="133290" y="302954"/>
                      <a:pt x="127549" y="269597"/>
                    </a:cubicBezTo>
                    <a:cubicBezTo>
                      <a:pt x="125219" y="256056"/>
                      <a:pt x="122858" y="245346"/>
                      <a:pt x="120528" y="237773"/>
                    </a:cubicBezTo>
                    <a:cubicBezTo>
                      <a:pt x="118606" y="231527"/>
                      <a:pt x="115030" y="219899"/>
                      <a:pt x="104999" y="219899"/>
                    </a:cubicBezTo>
                    <a:lnTo>
                      <a:pt x="85925" y="219899"/>
                    </a:lnTo>
                    <a:lnTo>
                      <a:pt x="85925" y="135146"/>
                    </a:lnTo>
                    <a:cubicBezTo>
                      <a:pt x="114509" y="132735"/>
                      <a:pt x="175901" y="130536"/>
                      <a:pt x="200253" y="152793"/>
                    </a:cubicBezTo>
                    <a:cubicBezTo>
                      <a:pt x="200307" y="152843"/>
                      <a:pt x="200365" y="152897"/>
                      <a:pt x="200423" y="152947"/>
                    </a:cubicBezTo>
                    <a:lnTo>
                      <a:pt x="335306" y="270535"/>
                    </a:lnTo>
                    <a:cubicBezTo>
                      <a:pt x="335410" y="270628"/>
                      <a:pt x="335514" y="270716"/>
                      <a:pt x="335622" y="270801"/>
                    </a:cubicBezTo>
                    <a:cubicBezTo>
                      <a:pt x="345144" y="278421"/>
                      <a:pt x="346687" y="292360"/>
                      <a:pt x="339071" y="301877"/>
                    </a:cubicBezTo>
                    <a:cubicBezTo>
                      <a:pt x="335379" y="306488"/>
                      <a:pt x="330117" y="309389"/>
                      <a:pt x="324245" y="310041"/>
                    </a:cubicBezTo>
                    <a:cubicBezTo>
                      <a:pt x="318369" y="310689"/>
                      <a:pt x="312606" y="309015"/>
                      <a:pt x="308042" y="305365"/>
                    </a:cubicBezTo>
                    <a:lnTo>
                      <a:pt x="195191" y="213838"/>
                    </a:lnTo>
                    <a:cubicBezTo>
                      <a:pt x="190955" y="210404"/>
                      <a:pt x="184736" y="211052"/>
                      <a:pt x="181299" y="215288"/>
                    </a:cubicBezTo>
                    <a:cubicBezTo>
                      <a:pt x="177861" y="219525"/>
                      <a:pt x="178509" y="225744"/>
                      <a:pt x="182745" y="229181"/>
                    </a:cubicBezTo>
                    <a:lnTo>
                      <a:pt x="295650" y="320747"/>
                    </a:lnTo>
                    <a:cubicBezTo>
                      <a:pt x="303146" y="326746"/>
                      <a:pt x="312262" y="329933"/>
                      <a:pt x="321726" y="329933"/>
                    </a:cubicBezTo>
                    <a:cubicBezTo>
                      <a:pt x="323284" y="329933"/>
                      <a:pt x="324851" y="329844"/>
                      <a:pt x="326421" y="329670"/>
                    </a:cubicBezTo>
                    <a:cubicBezTo>
                      <a:pt x="337536" y="328440"/>
                      <a:pt x="347505" y="322950"/>
                      <a:pt x="354492" y="314219"/>
                    </a:cubicBezTo>
                    <a:cubicBezTo>
                      <a:pt x="358300" y="309462"/>
                      <a:pt x="360900" y="304119"/>
                      <a:pt x="362331" y="298563"/>
                    </a:cubicBezTo>
                    <a:lnTo>
                      <a:pt x="463144" y="298563"/>
                    </a:lnTo>
                    <a:cubicBezTo>
                      <a:pt x="475374" y="298563"/>
                      <a:pt x="485586" y="308200"/>
                      <a:pt x="485911" y="320048"/>
                    </a:cubicBezTo>
                    <a:cubicBezTo>
                      <a:pt x="486076" y="326082"/>
                      <a:pt x="483858" y="331777"/>
                      <a:pt x="479661" y="336094"/>
                    </a:cubicBezTo>
                    <a:close/>
                  </a:path>
                </a:pathLst>
              </a:custGeom>
              <a:solidFill>
                <a:srgbClr val="C0C70A"/>
              </a:solidFill>
              <a:ln w="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5" name="Groep 134">
            <a:extLst>
              <a:ext uri="{FF2B5EF4-FFF2-40B4-BE49-F238E27FC236}">
                <a16:creationId xmlns:a16="http://schemas.microsoft.com/office/drawing/2014/main" id="{2E6D97F6-669A-43DF-9A9C-9FA43AF2AD3E}"/>
              </a:ext>
            </a:extLst>
          </p:cNvPr>
          <p:cNvGrpSpPr/>
          <p:nvPr/>
        </p:nvGrpSpPr>
        <p:grpSpPr>
          <a:xfrm>
            <a:off x="9324123" y="2781062"/>
            <a:ext cx="2157207" cy="1674138"/>
            <a:chOff x="9324123" y="2781062"/>
            <a:chExt cx="2157207" cy="1674138"/>
          </a:xfrm>
        </p:grpSpPr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B0D3E8D0-87F4-4652-AF91-732AC23B58A8}"/>
                </a:ext>
              </a:extLst>
            </p:cNvPr>
            <p:cNvSpPr/>
            <p:nvPr/>
          </p:nvSpPr>
          <p:spPr>
            <a:xfrm>
              <a:off x="9324123" y="2781062"/>
              <a:ext cx="2157207" cy="16741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684000" rIns="72000" b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rPr>
                <a:t>medewerkers beschikken over voldoende kennis 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grpSp>
          <p:nvGrpSpPr>
            <p:cNvPr id="52" name="Graphic 50">
              <a:extLst>
                <a:ext uri="{FF2B5EF4-FFF2-40B4-BE49-F238E27FC236}">
                  <a16:creationId xmlns:a16="http://schemas.microsoft.com/office/drawing/2014/main" id="{8C2F7346-C7A6-4BF4-8244-E12347C63800}"/>
                </a:ext>
              </a:extLst>
            </p:cNvPr>
            <p:cNvGrpSpPr/>
            <p:nvPr/>
          </p:nvGrpSpPr>
          <p:grpSpPr>
            <a:xfrm>
              <a:off x="10204227" y="3020264"/>
              <a:ext cx="396999" cy="500342"/>
              <a:chOff x="10204227" y="3020264"/>
              <a:chExt cx="396999" cy="500342"/>
            </a:xfrm>
            <a:solidFill>
              <a:srgbClr val="C0C70A"/>
            </a:solidFill>
          </p:grpSpPr>
          <p:sp>
            <p:nvSpPr>
              <p:cNvPr id="53" name="Vrije vorm: vorm 52">
                <a:extLst>
                  <a:ext uri="{FF2B5EF4-FFF2-40B4-BE49-F238E27FC236}">
                    <a16:creationId xmlns:a16="http://schemas.microsoft.com/office/drawing/2014/main" id="{1A0797AC-62F6-4C9D-B529-C92F7035FF9B}"/>
                  </a:ext>
                </a:extLst>
              </p:cNvPr>
              <p:cNvSpPr/>
              <p:nvPr/>
            </p:nvSpPr>
            <p:spPr>
              <a:xfrm>
                <a:off x="10280761" y="3114210"/>
                <a:ext cx="243520" cy="330491"/>
              </a:xfrm>
              <a:custGeom>
                <a:avLst/>
                <a:gdLst>
                  <a:gd name="connsiteX0" fmla="*/ 206481 w 243520"/>
                  <a:gd name="connsiteY0" fmla="*/ 34056 h 330491"/>
                  <a:gd name="connsiteX1" fmla="*/ 117054 w 243520"/>
                  <a:gd name="connsiteY1" fmla="*/ 86 h 330491"/>
                  <a:gd name="connsiteX2" fmla="*/ 1 w 243520"/>
                  <a:gd name="connsiteY2" fmla="*/ 121539 h 330491"/>
                  <a:gd name="connsiteX3" fmla="*/ 28241 w 243520"/>
                  <a:gd name="connsiteY3" fmla="*/ 199813 h 330491"/>
                  <a:gd name="connsiteX4" fmla="*/ 69169 w 243520"/>
                  <a:gd name="connsiteY4" fmla="*/ 312569 h 330491"/>
                  <a:gd name="connsiteX5" fmla="*/ 79810 w 243520"/>
                  <a:gd name="connsiteY5" fmla="*/ 331396 h 330491"/>
                  <a:gd name="connsiteX6" fmla="*/ 164121 w 243520"/>
                  <a:gd name="connsiteY6" fmla="*/ 331396 h 330491"/>
                  <a:gd name="connsiteX7" fmla="*/ 174762 w 243520"/>
                  <a:gd name="connsiteY7" fmla="*/ 312569 h 330491"/>
                  <a:gd name="connsiteX8" fmla="*/ 217429 w 243520"/>
                  <a:gd name="connsiteY8" fmla="*/ 197767 h 330491"/>
                  <a:gd name="connsiteX9" fmla="*/ 243930 w 243520"/>
                  <a:gd name="connsiteY9" fmla="*/ 121948 h 330491"/>
                  <a:gd name="connsiteX10" fmla="*/ 206481 w 243520"/>
                  <a:gd name="connsiteY10" fmla="*/ 34056 h 330491"/>
                  <a:gd name="connsiteX11" fmla="*/ 200751 w 243520"/>
                  <a:gd name="connsiteY11" fmla="*/ 184465 h 330491"/>
                  <a:gd name="connsiteX12" fmla="*/ 153480 w 243520"/>
                  <a:gd name="connsiteY12" fmla="*/ 310113 h 330491"/>
                  <a:gd name="connsiteX13" fmla="*/ 90451 w 243520"/>
                  <a:gd name="connsiteY13" fmla="*/ 310113 h 330491"/>
                  <a:gd name="connsiteX14" fmla="*/ 44612 w 243520"/>
                  <a:gd name="connsiteY14" fmla="*/ 186205 h 330491"/>
                  <a:gd name="connsiteX15" fmla="*/ 21386 w 243520"/>
                  <a:gd name="connsiteY15" fmla="*/ 121641 h 330491"/>
                  <a:gd name="connsiteX16" fmla="*/ 117975 w 243520"/>
                  <a:gd name="connsiteY16" fmla="*/ 21368 h 330491"/>
                  <a:gd name="connsiteX17" fmla="*/ 191747 w 243520"/>
                  <a:gd name="connsiteY17" fmla="*/ 49404 h 330491"/>
                  <a:gd name="connsiteX18" fmla="*/ 222648 w 243520"/>
                  <a:gd name="connsiteY18" fmla="*/ 121948 h 330491"/>
                  <a:gd name="connsiteX19" fmla="*/ 200751 w 243520"/>
                  <a:gd name="connsiteY19" fmla="*/ 184465 h 330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43520" h="330491">
                    <a:moveTo>
                      <a:pt x="206481" y="34056"/>
                    </a:moveTo>
                    <a:cubicBezTo>
                      <a:pt x="182334" y="10829"/>
                      <a:pt x="150615" y="-1142"/>
                      <a:pt x="117054" y="86"/>
                    </a:cubicBezTo>
                    <a:cubicBezTo>
                      <a:pt x="52695" y="2644"/>
                      <a:pt x="205" y="57078"/>
                      <a:pt x="1" y="121539"/>
                    </a:cubicBezTo>
                    <a:cubicBezTo>
                      <a:pt x="-102" y="150086"/>
                      <a:pt x="9926" y="177917"/>
                      <a:pt x="28241" y="199813"/>
                    </a:cubicBezTo>
                    <a:cubicBezTo>
                      <a:pt x="54639" y="231532"/>
                      <a:pt x="69169" y="271539"/>
                      <a:pt x="69169" y="312569"/>
                    </a:cubicBezTo>
                    <a:cubicBezTo>
                      <a:pt x="69169" y="312569"/>
                      <a:pt x="66406" y="331396"/>
                      <a:pt x="79810" y="331396"/>
                    </a:cubicBezTo>
                    <a:lnTo>
                      <a:pt x="164121" y="331396"/>
                    </a:lnTo>
                    <a:cubicBezTo>
                      <a:pt x="177832" y="331396"/>
                      <a:pt x="174762" y="312569"/>
                      <a:pt x="174762" y="312569"/>
                    </a:cubicBezTo>
                    <a:cubicBezTo>
                      <a:pt x="174762" y="272460"/>
                      <a:pt x="189496" y="232760"/>
                      <a:pt x="217429" y="197767"/>
                    </a:cubicBezTo>
                    <a:cubicBezTo>
                      <a:pt x="234721" y="175973"/>
                      <a:pt x="243930" y="149779"/>
                      <a:pt x="243930" y="121948"/>
                    </a:cubicBezTo>
                    <a:cubicBezTo>
                      <a:pt x="243930" y="88490"/>
                      <a:pt x="230629" y="57180"/>
                      <a:pt x="206481" y="34056"/>
                    </a:cubicBezTo>
                    <a:close/>
                    <a:moveTo>
                      <a:pt x="200751" y="184465"/>
                    </a:moveTo>
                    <a:cubicBezTo>
                      <a:pt x="170362" y="222528"/>
                      <a:pt x="154094" y="265912"/>
                      <a:pt x="153480" y="310113"/>
                    </a:cubicBezTo>
                    <a:lnTo>
                      <a:pt x="90451" y="310113"/>
                    </a:lnTo>
                    <a:cubicBezTo>
                      <a:pt x="89837" y="264991"/>
                      <a:pt x="73671" y="221096"/>
                      <a:pt x="44612" y="186205"/>
                    </a:cubicBezTo>
                    <a:cubicBezTo>
                      <a:pt x="29571" y="168094"/>
                      <a:pt x="21283" y="145175"/>
                      <a:pt x="21386" y="121641"/>
                    </a:cubicBezTo>
                    <a:cubicBezTo>
                      <a:pt x="21590" y="68435"/>
                      <a:pt x="64871" y="23517"/>
                      <a:pt x="117975" y="21368"/>
                    </a:cubicBezTo>
                    <a:cubicBezTo>
                      <a:pt x="145704" y="20345"/>
                      <a:pt x="171897" y="30270"/>
                      <a:pt x="191747" y="49404"/>
                    </a:cubicBezTo>
                    <a:cubicBezTo>
                      <a:pt x="211699" y="68538"/>
                      <a:pt x="222648" y="94322"/>
                      <a:pt x="222648" y="121948"/>
                    </a:cubicBezTo>
                    <a:cubicBezTo>
                      <a:pt x="222545" y="144970"/>
                      <a:pt x="215076" y="166559"/>
                      <a:pt x="200751" y="184465"/>
                    </a:cubicBezTo>
                    <a:close/>
                  </a:path>
                </a:pathLst>
              </a:custGeom>
              <a:solidFill>
                <a:srgbClr val="C0C70A"/>
              </a:solidFill>
              <a:ln w="10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endParaRPr>
              </a:p>
            </p:txBody>
          </p:sp>
          <p:sp>
            <p:nvSpPr>
              <p:cNvPr id="54" name="Vrije vorm: vorm 53">
                <a:extLst>
                  <a:ext uri="{FF2B5EF4-FFF2-40B4-BE49-F238E27FC236}">
                    <a16:creationId xmlns:a16="http://schemas.microsoft.com/office/drawing/2014/main" id="{CA139A95-DF61-45F6-A909-B62D6F31B400}"/>
                  </a:ext>
                </a:extLst>
              </p:cNvPr>
              <p:cNvSpPr/>
              <p:nvPr/>
            </p:nvSpPr>
            <p:spPr>
              <a:xfrm>
                <a:off x="10498932" y="3075235"/>
                <a:ext cx="47067" cy="47067"/>
              </a:xfrm>
              <a:custGeom>
                <a:avLst/>
                <a:gdLst>
                  <a:gd name="connsiteX0" fmla="*/ 44176 w 47066"/>
                  <a:gd name="connsiteY0" fmla="*/ 3146 h 47066"/>
                  <a:gd name="connsiteX1" fmla="*/ 29135 w 47066"/>
                  <a:gd name="connsiteY1" fmla="*/ 3146 h 47066"/>
                  <a:gd name="connsiteX2" fmla="*/ 3146 w 47066"/>
                  <a:gd name="connsiteY2" fmla="*/ 29135 h 47066"/>
                  <a:gd name="connsiteX3" fmla="*/ 3146 w 47066"/>
                  <a:gd name="connsiteY3" fmla="*/ 44176 h 47066"/>
                  <a:gd name="connsiteX4" fmla="*/ 18187 w 47066"/>
                  <a:gd name="connsiteY4" fmla="*/ 44176 h 47066"/>
                  <a:gd name="connsiteX5" fmla="*/ 44176 w 47066"/>
                  <a:gd name="connsiteY5" fmla="*/ 18187 h 47066"/>
                  <a:gd name="connsiteX6" fmla="*/ 44176 w 47066"/>
                  <a:gd name="connsiteY6" fmla="*/ 3146 h 47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066" h="47066">
                    <a:moveTo>
                      <a:pt x="44176" y="3146"/>
                    </a:moveTo>
                    <a:cubicBezTo>
                      <a:pt x="39981" y="-1049"/>
                      <a:pt x="33228" y="-1049"/>
                      <a:pt x="29135" y="3146"/>
                    </a:cubicBezTo>
                    <a:lnTo>
                      <a:pt x="3146" y="29135"/>
                    </a:lnTo>
                    <a:cubicBezTo>
                      <a:pt x="-1049" y="33331"/>
                      <a:pt x="-1049" y="40084"/>
                      <a:pt x="3146" y="44176"/>
                    </a:cubicBezTo>
                    <a:cubicBezTo>
                      <a:pt x="7341" y="48269"/>
                      <a:pt x="14094" y="48371"/>
                      <a:pt x="18187" y="44176"/>
                    </a:cubicBezTo>
                    <a:lnTo>
                      <a:pt x="44176" y="18187"/>
                    </a:lnTo>
                    <a:cubicBezTo>
                      <a:pt x="48371" y="14094"/>
                      <a:pt x="48371" y="7341"/>
                      <a:pt x="44176" y="3146"/>
                    </a:cubicBezTo>
                    <a:close/>
                  </a:path>
                </a:pathLst>
              </a:custGeom>
              <a:solidFill>
                <a:schemeClr val="bg1"/>
              </a:solidFill>
              <a:ln w="10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endParaRPr>
              </a:p>
            </p:txBody>
          </p:sp>
          <p:sp>
            <p:nvSpPr>
              <p:cNvPr id="55" name="Vrije vorm: vorm 54">
                <a:extLst>
                  <a:ext uri="{FF2B5EF4-FFF2-40B4-BE49-F238E27FC236}">
                    <a16:creationId xmlns:a16="http://schemas.microsoft.com/office/drawing/2014/main" id="{B62EE76D-43D7-4773-B411-4C4003179394}"/>
                  </a:ext>
                </a:extLst>
              </p:cNvPr>
              <p:cNvSpPr/>
              <p:nvPr/>
            </p:nvSpPr>
            <p:spPr>
              <a:xfrm>
                <a:off x="10349520" y="3460135"/>
                <a:ext cx="106412" cy="20464"/>
              </a:xfrm>
              <a:custGeom>
                <a:avLst/>
                <a:gdLst>
                  <a:gd name="connsiteX0" fmla="*/ 95771 w 106412"/>
                  <a:gd name="connsiteY0" fmla="*/ 0 h 20463"/>
                  <a:gd name="connsiteX1" fmla="*/ 10641 w 106412"/>
                  <a:gd name="connsiteY1" fmla="*/ 0 h 20463"/>
                  <a:gd name="connsiteX2" fmla="*/ 0 w 106412"/>
                  <a:gd name="connsiteY2" fmla="*/ 10641 h 20463"/>
                  <a:gd name="connsiteX3" fmla="*/ 10641 w 106412"/>
                  <a:gd name="connsiteY3" fmla="*/ 21282 h 20463"/>
                  <a:gd name="connsiteX4" fmla="*/ 95771 w 106412"/>
                  <a:gd name="connsiteY4" fmla="*/ 21282 h 20463"/>
                  <a:gd name="connsiteX5" fmla="*/ 106412 w 106412"/>
                  <a:gd name="connsiteY5" fmla="*/ 10641 h 20463"/>
                  <a:gd name="connsiteX6" fmla="*/ 95771 w 106412"/>
                  <a:gd name="connsiteY6" fmla="*/ 0 h 20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412" h="20463">
                    <a:moveTo>
                      <a:pt x="95771" y="0"/>
                    </a:moveTo>
                    <a:lnTo>
                      <a:pt x="10641" y="0"/>
                    </a:lnTo>
                    <a:cubicBezTo>
                      <a:pt x="4707" y="0"/>
                      <a:pt x="0" y="4809"/>
                      <a:pt x="0" y="10641"/>
                    </a:cubicBezTo>
                    <a:cubicBezTo>
                      <a:pt x="0" y="16576"/>
                      <a:pt x="4809" y="21282"/>
                      <a:pt x="10641" y="21282"/>
                    </a:cubicBezTo>
                    <a:lnTo>
                      <a:pt x="95771" y="21282"/>
                    </a:lnTo>
                    <a:cubicBezTo>
                      <a:pt x="101705" y="21282"/>
                      <a:pt x="106412" y="16473"/>
                      <a:pt x="106412" y="10641"/>
                    </a:cubicBezTo>
                    <a:cubicBezTo>
                      <a:pt x="106412" y="4809"/>
                      <a:pt x="101603" y="0"/>
                      <a:pt x="9577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0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endParaRPr>
              </a:p>
            </p:txBody>
          </p:sp>
          <p:sp>
            <p:nvSpPr>
              <p:cNvPr id="56" name="Vrije vorm: vorm 55">
                <a:extLst>
                  <a:ext uri="{FF2B5EF4-FFF2-40B4-BE49-F238E27FC236}">
                    <a16:creationId xmlns:a16="http://schemas.microsoft.com/office/drawing/2014/main" id="{8A2571AE-656D-418F-AEF0-F127452B495B}"/>
                  </a:ext>
                </a:extLst>
              </p:cNvPr>
              <p:cNvSpPr/>
              <p:nvPr/>
            </p:nvSpPr>
            <p:spPr>
              <a:xfrm>
                <a:off x="10365687" y="3500244"/>
                <a:ext cx="73670" cy="20464"/>
              </a:xfrm>
              <a:custGeom>
                <a:avLst/>
                <a:gdLst>
                  <a:gd name="connsiteX0" fmla="*/ 63540 w 73669"/>
                  <a:gd name="connsiteY0" fmla="*/ 0 h 20463"/>
                  <a:gd name="connsiteX1" fmla="*/ 10641 w 73669"/>
                  <a:gd name="connsiteY1" fmla="*/ 0 h 20463"/>
                  <a:gd name="connsiteX2" fmla="*/ 0 w 73669"/>
                  <a:gd name="connsiteY2" fmla="*/ 10641 h 20463"/>
                  <a:gd name="connsiteX3" fmla="*/ 10641 w 73669"/>
                  <a:gd name="connsiteY3" fmla="*/ 21282 h 20463"/>
                  <a:gd name="connsiteX4" fmla="*/ 63540 w 73669"/>
                  <a:gd name="connsiteY4" fmla="*/ 21282 h 20463"/>
                  <a:gd name="connsiteX5" fmla="*/ 74182 w 73669"/>
                  <a:gd name="connsiteY5" fmla="*/ 10641 h 20463"/>
                  <a:gd name="connsiteX6" fmla="*/ 63540 w 73669"/>
                  <a:gd name="connsiteY6" fmla="*/ 0 h 20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669" h="20463">
                    <a:moveTo>
                      <a:pt x="63540" y="0"/>
                    </a:moveTo>
                    <a:lnTo>
                      <a:pt x="10641" y="0"/>
                    </a:lnTo>
                    <a:cubicBezTo>
                      <a:pt x="4707" y="0"/>
                      <a:pt x="0" y="4809"/>
                      <a:pt x="0" y="10641"/>
                    </a:cubicBezTo>
                    <a:cubicBezTo>
                      <a:pt x="0" y="16576"/>
                      <a:pt x="4809" y="21282"/>
                      <a:pt x="10641" y="21282"/>
                    </a:cubicBezTo>
                    <a:lnTo>
                      <a:pt x="63540" y="21282"/>
                    </a:lnTo>
                    <a:cubicBezTo>
                      <a:pt x="69475" y="21282"/>
                      <a:pt x="74182" y="16473"/>
                      <a:pt x="74182" y="10641"/>
                    </a:cubicBezTo>
                    <a:cubicBezTo>
                      <a:pt x="74182" y="4809"/>
                      <a:pt x="69373" y="0"/>
                      <a:pt x="6354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0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endParaRPr>
              </a:p>
            </p:txBody>
          </p:sp>
          <p:sp>
            <p:nvSpPr>
              <p:cNvPr id="57" name="Vrije vorm: vorm 56">
                <a:extLst>
                  <a:ext uri="{FF2B5EF4-FFF2-40B4-BE49-F238E27FC236}">
                    <a16:creationId xmlns:a16="http://schemas.microsoft.com/office/drawing/2014/main" id="{AF70564A-3326-490A-BEFD-93CAA7FED956}"/>
                  </a:ext>
                </a:extLst>
              </p:cNvPr>
              <p:cNvSpPr/>
              <p:nvPr/>
            </p:nvSpPr>
            <p:spPr>
              <a:xfrm>
                <a:off x="10392085" y="3020264"/>
                <a:ext cx="20464" cy="57299"/>
              </a:xfrm>
              <a:custGeom>
                <a:avLst/>
                <a:gdLst>
                  <a:gd name="connsiteX0" fmla="*/ 10641 w 20463"/>
                  <a:gd name="connsiteY0" fmla="*/ 58015 h 57298"/>
                  <a:gd name="connsiteX1" fmla="*/ 21282 w 20463"/>
                  <a:gd name="connsiteY1" fmla="*/ 47374 h 57298"/>
                  <a:gd name="connsiteX2" fmla="*/ 21282 w 20463"/>
                  <a:gd name="connsiteY2" fmla="*/ 10641 h 57298"/>
                  <a:gd name="connsiteX3" fmla="*/ 10641 w 20463"/>
                  <a:gd name="connsiteY3" fmla="*/ 0 h 57298"/>
                  <a:gd name="connsiteX4" fmla="*/ 0 w 20463"/>
                  <a:gd name="connsiteY4" fmla="*/ 10641 h 57298"/>
                  <a:gd name="connsiteX5" fmla="*/ 0 w 20463"/>
                  <a:gd name="connsiteY5" fmla="*/ 47374 h 57298"/>
                  <a:gd name="connsiteX6" fmla="*/ 10641 w 20463"/>
                  <a:gd name="connsiteY6" fmla="*/ 58015 h 57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63" h="57298">
                    <a:moveTo>
                      <a:pt x="10641" y="58015"/>
                    </a:moveTo>
                    <a:cubicBezTo>
                      <a:pt x="16576" y="58015"/>
                      <a:pt x="21282" y="53206"/>
                      <a:pt x="21282" y="47374"/>
                    </a:cubicBezTo>
                    <a:lnTo>
                      <a:pt x="21282" y="10641"/>
                    </a:lnTo>
                    <a:cubicBezTo>
                      <a:pt x="21282" y="4707"/>
                      <a:pt x="16473" y="0"/>
                      <a:pt x="10641" y="0"/>
                    </a:cubicBezTo>
                    <a:cubicBezTo>
                      <a:pt x="4809" y="0"/>
                      <a:pt x="0" y="4809"/>
                      <a:pt x="0" y="10641"/>
                    </a:cubicBezTo>
                    <a:lnTo>
                      <a:pt x="0" y="47374"/>
                    </a:lnTo>
                    <a:cubicBezTo>
                      <a:pt x="0" y="53308"/>
                      <a:pt x="4707" y="58015"/>
                      <a:pt x="10641" y="58015"/>
                    </a:cubicBezTo>
                    <a:close/>
                  </a:path>
                </a:pathLst>
              </a:custGeom>
              <a:solidFill>
                <a:schemeClr val="bg1"/>
              </a:solidFill>
              <a:ln w="10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endParaRPr>
              </a:p>
            </p:txBody>
          </p:sp>
          <p:sp>
            <p:nvSpPr>
              <p:cNvPr id="58" name="Vrije vorm: vorm 57">
                <a:extLst>
                  <a:ext uri="{FF2B5EF4-FFF2-40B4-BE49-F238E27FC236}">
                    <a16:creationId xmlns:a16="http://schemas.microsoft.com/office/drawing/2014/main" id="{36B1FA5B-3D76-43B1-9831-88E2B8609467}"/>
                  </a:ext>
                </a:extLst>
              </p:cNvPr>
              <p:cNvSpPr/>
              <p:nvPr/>
            </p:nvSpPr>
            <p:spPr>
              <a:xfrm>
                <a:off x="10259236" y="3075338"/>
                <a:ext cx="47067" cy="47067"/>
              </a:xfrm>
              <a:custGeom>
                <a:avLst/>
                <a:gdLst>
                  <a:gd name="connsiteX0" fmla="*/ 44138 w 47066"/>
                  <a:gd name="connsiteY0" fmla="*/ 44176 h 47066"/>
                  <a:gd name="connsiteX1" fmla="*/ 44138 w 47066"/>
                  <a:gd name="connsiteY1" fmla="*/ 29135 h 47066"/>
                  <a:gd name="connsiteX2" fmla="*/ 18149 w 47066"/>
                  <a:gd name="connsiteY2" fmla="*/ 3146 h 47066"/>
                  <a:gd name="connsiteX3" fmla="*/ 3108 w 47066"/>
                  <a:gd name="connsiteY3" fmla="*/ 3146 h 47066"/>
                  <a:gd name="connsiteX4" fmla="*/ 3108 w 47066"/>
                  <a:gd name="connsiteY4" fmla="*/ 18187 h 47066"/>
                  <a:gd name="connsiteX5" fmla="*/ 29097 w 47066"/>
                  <a:gd name="connsiteY5" fmla="*/ 44176 h 47066"/>
                  <a:gd name="connsiteX6" fmla="*/ 44138 w 47066"/>
                  <a:gd name="connsiteY6" fmla="*/ 44176 h 47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066" h="47066">
                    <a:moveTo>
                      <a:pt x="44138" y="44176"/>
                    </a:moveTo>
                    <a:cubicBezTo>
                      <a:pt x="48333" y="39981"/>
                      <a:pt x="48333" y="33228"/>
                      <a:pt x="44138" y="29135"/>
                    </a:cubicBezTo>
                    <a:lnTo>
                      <a:pt x="18149" y="3146"/>
                    </a:lnTo>
                    <a:cubicBezTo>
                      <a:pt x="13954" y="-1049"/>
                      <a:pt x="7201" y="-1049"/>
                      <a:pt x="3108" y="3146"/>
                    </a:cubicBezTo>
                    <a:cubicBezTo>
                      <a:pt x="-985" y="7341"/>
                      <a:pt x="-1087" y="14094"/>
                      <a:pt x="3108" y="18187"/>
                    </a:cubicBezTo>
                    <a:lnTo>
                      <a:pt x="29097" y="44176"/>
                    </a:lnTo>
                    <a:cubicBezTo>
                      <a:pt x="33292" y="48269"/>
                      <a:pt x="40045" y="48269"/>
                      <a:pt x="44138" y="44176"/>
                    </a:cubicBezTo>
                    <a:close/>
                  </a:path>
                </a:pathLst>
              </a:custGeom>
              <a:solidFill>
                <a:schemeClr val="bg1"/>
              </a:solidFill>
              <a:ln w="10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endParaRPr>
              </a:p>
            </p:txBody>
          </p:sp>
          <p:sp>
            <p:nvSpPr>
              <p:cNvPr id="59" name="Vrije vorm: vorm 58">
                <a:extLst>
                  <a:ext uri="{FF2B5EF4-FFF2-40B4-BE49-F238E27FC236}">
                    <a16:creationId xmlns:a16="http://schemas.microsoft.com/office/drawing/2014/main" id="{9F087026-A99F-48B5-A949-D0EE2D2C3B78}"/>
                  </a:ext>
                </a:extLst>
              </p:cNvPr>
              <p:cNvSpPr/>
              <p:nvPr/>
            </p:nvSpPr>
            <p:spPr>
              <a:xfrm>
                <a:off x="10543211" y="3208122"/>
                <a:ext cx="57299" cy="20464"/>
              </a:xfrm>
              <a:custGeom>
                <a:avLst/>
                <a:gdLst>
                  <a:gd name="connsiteX0" fmla="*/ 47374 w 57298"/>
                  <a:gd name="connsiteY0" fmla="*/ 0 h 20463"/>
                  <a:gd name="connsiteX1" fmla="*/ 10641 w 57298"/>
                  <a:gd name="connsiteY1" fmla="*/ 0 h 20463"/>
                  <a:gd name="connsiteX2" fmla="*/ 0 w 57298"/>
                  <a:gd name="connsiteY2" fmla="*/ 10641 h 20463"/>
                  <a:gd name="connsiteX3" fmla="*/ 10641 w 57298"/>
                  <a:gd name="connsiteY3" fmla="*/ 21282 h 20463"/>
                  <a:gd name="connsiteX4" fmla="*/ 47374 w 57298"/>
                  <a:gd name="connsiteY4" fmla="*/ 21282 h 20463"/>
                  <a:gd name="connsiteX5" fmla="*/ 58015 w 57298"/>
                  <a:gd name="connsiteY5" fmla="*/ 10641 h 20463"/>
                  <a:gd name="connsiteX6" fmla="*/ 47374 w 57298"/>
                  <a:gd name="connsiteY6" fmla="*/ 0 h 20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298" h="20463">
                    <a:moveTo>
                      <a:pt x="47374" y="0"/>
                    </a:moveTo>
                    <a:lnTo>
                      <a:pt x="10641" y="0"/>
                    </a:lnTo>
                    <a:cubicBezTo>
                      <a:pt x="4707" y="0"/>
                      <a:pt x="0" y="4809"/>
                      <a:pt x="0" y="10641"/>
                    </a:cubicBezTo>
                    <a:cubicBezTo>
                      <a:pt x="0" y="16473"/>
                      <a:pt x="4809" y="21282"/>
                      <a:pt x="10641" y="21282"/>
                    </a:cubicBezTo>
                    <a:lnTo>
                      <a:pt x="47374" y="21282"/>
                    </a:lnTo>
                    <a:cubicBezTo>
                      <a:pt x="53308" y="21282"/>
                      <a:pt x="58015" y="16473"/>
                      <a:pt x="58015" y="10641"/>
                    </a:cubicBezTo>
                    <a:cubicBezTo>
                      <a:pt x="58015" y="4809"/>
                      <a:pt x="53206" y="0"/>
                      <a:pt x="4737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0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endParaRPr>
              </a:p>
            </p:txBody>
          </p:sp>
          <p:sp>
            <p:nvSpPr>
              <p:cNvPr id="60" name="Vrije vorm: vorm 59">
                <a:extLst>
                  <a:ext uri="{FF2B5EF4-FFF2-40B4-BE49-F238E27FC236}">
                    <a16:creationId xmlns:a16="http://schemas.microsoft.com/office/drawing/2014/main" id="{0C976CA2-E913-4A75-8266-A3E80B04DDAA}"/>
                  </a:ext>
                </a:extLst>
              </p:cNvPr>
              <p:cNvSpPr/>
              <p:nvPr/>
            </p:nvSpPr>
            <p:spPr>
              <a:xfrm>
                <a:off x="10204227" y="3208122"/>
                <a:ext cx="57299" cy="20464"/>
              </a:xfrm>
              <a:custGeom>
                <a:avLst/>
                <a:gdLst>
                  <a:gd name="connsiteX0" fmla="*/ 47374 w 57298"/>
                  <a:gd name="connsiteY0" fmla="*/ 0 h 20463"/>
                  <a:gd name="connsiteX1" fmla="*/ 10641 w 57298"/>
                  <a:gd name="connsiteY1" fmla="*/ 0 h 20463"/>
                  <a:gd name="connsiteX2" fmla="*/ 0 w 57298"/>
                  <a:gd name="connsiteY2" fmla="*/ 10641 h 20463"/>
                  <a:gd name="connsiteX3" fmla="*/ 10641 w 57298"/>
                  <a:gd name="connsiteY3" fmla="*/ 21282 h 20463"/>
                  <a:gd name="connsiteX4" fmla="*/ 47374 w 57298"/>
                  <a:gd name="connsiteY4" fmla="*/ 21282 h 20463"/>
                  <a:gd name="connsiteX5" fmla="*/ 58015 w 57298"/>
                  <a:gd name="connsiteY5" fmla="*/ 10641 h 20463"/>
                  <a:gd name="connsiteX6" fmla="*/ 47374 w 57298"/>
                  <a:gd name="connsiteY6" fmla="*/ 0 h 20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298" h="20463">
                    <a:moveTo>
                      <a:pt x="47374" y="0"/>
                    </a:moveTo>
                    <a:lnTo>
                      <a:pt x="10641" y="0"/>
                    </a:lnTo>
                    <a:cubicBezTo>
                      <a:pt x="4707" y="0"/>
                      <a:pt x="0" y="4809"/>
                      <a:pt x="0" y="10641"/>
                    </a:cubicBezTo>
                    <a:cubicBezTo>
                      <a:pt x="0" y="16473"/>
                      <a:pt x="4809" y="21282"/>
                      <a:pt x="10641" y="21282"/>
                    </a:cubicBezTo>
                    <a:lnTo>
                      <a:pt x="47374" y="21282"/>
                    </a:lnTo>
                    <a:cubicBezTo>
                      <a:pt x="53308" y="21282"/>
                      <a:pt x="58015" y="16473"/>
                      <a:pt x="58015" y="10641"/>
                    </a:cubicBezTo>
                    <a:cubicBezTo>
                      <a:pt x="58015" y="4809"/>
                      <a:pt x="53308" y="0"/>
                      <a:pt x="4737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0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4" name="Groep 133">
            <a:extLst>
              <a:ext uri="{FF2B5EF4-FFF2-40B4-BE49-F238E27FC236}">
                <a16:creationId xmlns:a16="http://schemas.microsoft.com/office/drawing/2014/main" id="{BF00593B-3968-4E6D-8C76-91559DBAF555}"/>
              </a:ext>
            </a:extLst>
          </p:cNvPr>
          <p:cNvGrpSpPr/>
          <p:nvPr/>
        </p:nvGrpSpPr>
        <p:grpSpPr>
          <a:xfrm>
            <a:off x="7172481" y="2781062"/>
            <a:ext cx="2156400" cy="1674138"/>
            <a:chOff x="7172481" y="2781062"/>
            <a:chExt cx="2156400" cy="1674138"/>
          </a:xfrm>
        </p:grpSpPr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26FCE5A3-D0A1-4607-B86F-175553EC9F42}"/>
                </a:ext>
              </a:extLst>
            </p:cNvPr>
            <p:cNvSpPr/>
            <p:nvPr/>
          </p:nvSpPr>
          <p:spPr>
            <a:xfrm>
              <a:off x="7172481" y="2781062"/>
              <a:ext cx="2156400" cy="1674138"/>
            </a:xfrm>
            <a:prstGeom prst="rect">
              <a:avLst/>
            </a:prstGeom>
            <a:solidFill>
              <a:srgbClr val="002D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684000" rIns="72000" b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rPr>
                <a:t>Onderhandelingen kenbaar maken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grpSp>
          <p:nvGrpSpPr>
            <p:cNvPr id="65" name="Graphic 63">
              <a:extLst>
                <a:ext uri="{FF2B5EF4-FFF2-40B4-BE49-F238E27FC236}">
                  <a16:creationId xmlns:a16="http://schemas.microsoft.com/office/drawing/2014/main" id="{722CBCEE-22C9-461B-8F1E-9D84F6FC712A}"/>
                </a:ext>
              </a:extLst>
            </p:cNvPr>
            <p:cNvGrpSpPr/>
            <p:nvPr/>
          </p:nvGrpSpPr>
          <p:grpSpPr>
            <a:xfrm>
              <a:off x="7977132" y="3052702"/>
              <a:ext cx="547099" cy="547099"/>
              <a:chOff x="7977132" y="3052702"/>
              <a:chExt cx="547099" cy="547099"/>
            </a:xfrm>
          </p:grpSpPr>
          <p:sp>
            <p:nvSpPr>
              <p:cNvPr id="66" name="Vrije vorm: vorm 65">
                <a:extLst>
                  <a:ext uri="{FF2B5EF4-FFF2-40B4-BE49-F238E27FC236}">
                    <a16:creationId xmlns:a16="http://schemas.microsoft.com/office/drawing/2014/main" id="{70F3CE7B-D8A4-4706-8FEA-D1A98FC8DABB}"/>
                  </a:ext>
                </a:extLst>
              </p:cNvPr>
              <p:cNvSpPr/>
              <p:nvPr/>
            </p:nvSpPr>
            <p:spPr>
              <a:xfrm>
                <a:off x="8025217" y="3160805"/>
                <a:ext cx="136775" cy="12823"/>
              </a:xfrm>
              <a:custGeom>
                <a:avLst/>
                <a:gdLst>
                  <a:gd name="connsiteX0" fmla="*/ 7480 w 136774"/>
                  <a:gd name="connsiteY0" fmla="*/ 14960 h 12822"/>
                  <a:gd name="connsiteX1" fmla="*/ 129295 w 136774"/>
                  <a:gd name="connsiteY1" fmla="*/ 14960 h 12822"/>
                  <a:gd name="connsiteX2" fmla="*/ 136775 w 136774"/>
                  <a:gd name="connsiteY2" fmla="*/ 7480 h 12822"/>
                  <a:gd name="connsiteX3" fmla="*/ 129295 w 136774"/>
                  <a:gd name="connsiteY3" fmla="*/ 0 h 12822"/>
                  <a:gd name="connsiteX4" fmla="*/ 7480 w 136774"/>
                  <a:gd name="connsiteY4" fmla="*/ 0 h 12822"/>
                  <a:gd name="connsiteX5" fmla="*/ 0 w 136774"/>
                  <a:gd name="connsiteY5" fmla="*/ 7480 h 12822"/>
                  <a:gd name="connsiteX6" fmla="*/ 7480 w 136774"/>
                  <a:gd name="connsiteY6" fmla="*/ 14960 h 12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6774" h="12822">
                    <a:moveTo>
                      <a:pt x="7480" y="14960"/>
                    </a:moveTo>
                    <a:lnTo>
                      <a:pt x="129295" y="14960"/>
                    </a:lnTo>
                    <a:cubicBezTo>
                      <a:pt x="133426" y="14960"/>
                      <a:pt x="136775" y="11611"/>
                      <a:pt x="136775" y="7480"/>
                    </a:cubicBezTo>
                    <a:cubicBezTo>
                      <a:pt x="136775" y="3349"/>
                      <a:pt x="133426" y="0"/>
                      <a:pt x="129295" y="0"/>
                    </a:cubicBezTo>
                    <a:lnTo>
                      <a:pt x="7480" y="0"/>
                    </a:lnTo>
                    <a:cubicBezTo>
                      <a:pt x="3349" y="0"/>
                      <a:pt x="0" y="3349"/>
                      <a:pt x="0" y="7480"/>
                    </a:cubicBezTo>
                    <a:cubicBezTo>
                      <a:pt x="0" y="11611"/>
                      <a:pt x="3349" y="14960"/>
                      <a:pt x="7480" y="14960"/>
                    </a:cubicBezTo>
                    <a:close/>
                  </a:path>
                </a:pathLst>
              </a:custGeom>
              <a:solidFill>
                <a:schemeClr val="bg1"/>
              </a:solidFill>
              <a:ln w="42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endParaRPr>
              </a:p>
            </p:txBody>
          </p:sp>
          <p:sp>
            <p:nvSpPr>
              <p:cNvPr id="67" name="Vrije vorm: vorm 66">
                <a:extLst>
                  <a:ext uri="{FF2B5EF4-FFF2-40B4-BE49-F238E27FC236}">
                    <a16:creationId xmlns:a16="http://schemas.microsoft.com/office/drawing/2014/main" id="{2D84E954-67C1-44FA-9845-7FB5ED94AB62}"/>
                  </a:ext>
                </a:extLst>
              </p:cNvPr>
              <p:cNvSpPr/>
              <p:nvPr/>
            </p:nvSpPr>
            <p:spPr>
              <a:xfrm>
                <a:off x="8025217" y="3209959"/>
                <a:ext cx="256453" cy="12823"/>
              </a:xfrm>
              <a:custGeom>
                <a:avLst/>
                <a:gdLst>
                  <a:gd name="connsiteX0" fmla="*/ 7480 w 256452"/>
                  <a:gd name="connsiteY0" fmla="*/ 14960 h 12822"/>
                  <a:gd name="connsiteX1" fmla="*/ 251110 w 256452"/>
                  <a:gd name="connsiteY1" fmla="*/ 14960 h 12822"/>
                  <a:gd name="connsiteX2" fmla="*/ 258590 w 256452"/>
                  <a:gd name="connsiteY2" fmla="*/ 7480 h 12822"/>
                  <a:gd name="connsiteX3" fmla="*/ 251110 w 256452"/>
                  <a:gd name="connsiteY3" fmla="*/ 0 h 12822"/>
                  <a:gd name="connsiteX4" fmla="*/ 7480 w 256452"/>
                  <a:gd name="connsiteY4" fmla="*/ 0 h 12822"/>
                  <a:gd name="connsiteX5" fmla="*/ 0 w 256452"/>
                  <a:gd name="connsiteY5" fmla="*/ 7480 h 12822"/>
                  <a:gd name="connsiteX6" fmla="*/ 7480 w 256452"/>
                  <a:gd name="connsiteY6" fmla="*/ 14960 h 12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6452" h="12822">
                    <a:moveTo>
                      <a:pt x="7480" y="14960"/>
                    </a:moveTo>
                    <a:lnTo>
                      <a:pt x="251110" y="14960"/>
                    </a:lnTo>
                    <a:cubicBezTo>
                      <a:pt x="255241" y="14960"/>
                      <a:pt x="258590" y="11611"/>
                      <a:pt x="258590" y="7480"/>
                    </a:cubicBezTo>
                    <a:cubicBezTo>
                      <a:pt x="258590" y="3349"/>
                      <a:pt x="255241" y="0"/>
                      <a:pt x="251110" y="0"/>
                    </a:cubicBezTo>
                    <a:lnTo>
                      <a:pt x="7480" y="0"/>
                    </a:lnTo>
                    <a:cubicBezTo>
                      <a:pt x="3349" y="0"/>
                      <a:pt x="0" y="3349"/>
                      <a:pt x="0" y="7480"/>
                    </a:cubicBezTo>
                    <a:cubicBezTo>
                      <a:pt x="0" y="11611"/>
                      <a:pt x="3349" y="14960"/>
                      <a:pt x="7480" y="14960"/>
                    </a:cubicBezTo>
                    <a:close/>
                  </a:path>
                </a:pathLst>
              </a:custGeom>
              <a:solidFill>
                <a:schemeClr val="bg1"/>
              </a:solidFill>
              <a:ln w="42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endParaRPr>
              </a:p>
            </p:txBody>
          </p:sp>
          <p:sp>
            <p:nvSpPr>
              <p:cNvPr id="68" name="Vrije vorm: vorm 67">
                <a:extLst>
                  <a:ext uri="{FF2B5EF4-FFF2-40B4-BE49-F238E27FC236}">
                    <a16:creationId xmlns:a16="http://schemas.microsoft.com/office/drawing/2014/main" id="{1797CCFD-ACBA-4C74-9434-93569A4D516F}"/>
                  </a:ext>
                </a:extLst>
              </p:cNvPr>
              <p:cNvSpPr/>
              <p:nvPr/>
            </p:nvSpPr>
            <p:spPr>
              <a:xfrm>
                <a:off x="8025217" y="3259112"/>
                <a:ext cx="256453" cy="12823"/>
              </a:xfrm>
              <a:custGeom>
                <a:avLst/>
                <a:gdLst>
                  <a:gd name="connsiteX0" fmla="*/ 7480 w 256452"/>
                  <a:gd name="connsiteY0" fmla="*/ 14960 h 12822"/>
                  <a:gd name="connsiteX1" fmla="*/ 251110 w 256452"/>
                  <a:gd name="connsiteY1" fmla="*/ 14960 h 12822"/>
                  <a:gd name="connsiteX2" fmla="*/ 258590 w 256452"/>
                  <a:gd name="connsiteY2" fmla="*/ 7480 h 12822"/>
                  <a:gd name="connsiteX3" fmla="*/ 251110 w 256452"/>
                  <a:gd name="connsiteY3" fmla="*/ 0 h 12822"/>
                  <a:gd name="connsiteX4" fmla="*/ 7480 w 256452"/>
                  <a:gd name="connsiteY4" fmla="*/ 0 h 12822"/>
                  <a:gd name="connsiteX5" fmla="*/ 0 w 256452"/>
                  <a:gd name="connsiteY5" fmla="*/ 7480 h 12822"/>
                  <a:gd name="connsiteX6" fmla="*/ 7480 w 256452"/>
                  <a:gd name="connsiteY6" fmla="*/ 14960 h 12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6452" h="12822">
                    <a:moveTo>
                      <a:pt x="7480" y="14960"/>
                    </a:moveTo>
                    <a:lnTo>
                      <a:pt x="251110" y="14960"/>
                    </a:lnTo>
                    <a:cubicBezTo>
                      <a:pt x="255241" y="14960"/>
                      <a:pt x="258590" y="11611"/>
                      <a:pt x="258590" y="7480"/>
                    </a:cubicBezTo>
                    <a:cubicBezTo>
                      <a:pt x="258590" y="3349"/>
                      <a:pt x="255241" y="0"/>
                      <a:pt x="251110" y="0"/>
                    </a:cubicBezTo>
                    <a:lnTo>
                      <a:pt x="7480" y="0"/>
                    </a:lnTo>
                    <a:cubicBezTo>
                      <a:pt x="3349" y="0"/>
                      <a:pt x="0" y="3349"/>
                      <a:pt x="0" y="7480"/>
                    </a:cubicBezTo>
                    <a:cubicBezTo>
                      <a:pt x="0" y="11611"/>
                      <a:pt x="3349" y="14960"/>
                      <a:pt x="7480" y="14960"/>
                    </a:cubicBezTo>
                    <a:close/>
                  </a:path>
                </a:pathLst>
              </a:custGeom>
              <a:solidFill>
                <a:schemeClr val="bg1"/>
              </a:solidFill>
              <a:ln w="42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endParaRPr>
              </a:p>
            </p:txBody>
          </p:sp>
          <p:sp>
            <p:nvSpPr>
              <p:cNvPr id="69" name="Vrije vorm: vorm 68">
                <a:extLst>
                  <a:ext uri="{FF2B5EF4-FFF2-40B4-BE49-F238E27FC236}">
                    <a16:creationId xmlns:a16="http://schemas.microsoft.com/office/drawing/2014/main" id="{6D160B96-55DD-49F2-A097-03A460D421F0}"/>
                  </a:ext>
                </a:extLst>
              </p:cNvPr>
              <p:cNvSpPr/>
              <p:nvPr/>
            </p:nvSpPr>
            <p:spPr>
              <a:xfrm>
                <a:off x="8025217" y="3308266"/>
                <a:ext cx="256453" cy="12823"/>
              </a:xfrm>
              <a:custGeom>
                <a:avLst/>
                <a:gdLst>
                  <a:gd name="connsiteX0" fmla="*/ 258590 w 256452"/>
                  <a:gd name="connsiteY0" fmla="*/ 7480 h 12822"/>
                  <a:gd name="connsiteX1" fmla="*/ 251110 w 256452"/>
                  <a:gd name="connsiteY1" fmla="*/ 0 h 12822"/>
                  <a:gd name="connsiteX2" fmla="*/ 7480 w 256452"/>
                  <a:gd name="connsiteY2" fmla="*/ 0 h 12822"/>
                  <a:gd name="connsiteX3" fmla="*/ 0 w 256452"/>
                  <a:gd name="connsiteY3" fmla="*/ 7480 h 12822"/>
                  <a:gd name="connsiteX4" fmla="*/ 7480 w 256452"/>
                  <a:gd name="connsiteY4" fmla="*/ 14960 h 12822"/>
                  <a:gd name="connsiteX5" fmla="*/ 251110 w 256452"/>
                  <a:gd name="connsiteY5" fmla="*/ 14960 h 12822"/>
                  <a:gd name="connsiteX6" fmla="*/ 258590 w 256452"/>
                  <a:gd name="connsiteY6" fmla="*/ 7480 h 12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6452" h="12822">
                    <a:moveTo>
                      <a:pt x="258590" y="7480"/>
                    </a:moveTo>
                    <a:cubicBezTo>
                      <a:pt x="258590" y="3349"/>
                      <a:pt x="255241" y="0"/>
                      <a:pt x="251110" y="0"/>
                    </a:cubicBezTo>
                    <a:lnTo>
                      <a:pt x="7480" y="0"/>
                    </a:lnTo>
                    <a:cubicBezTo>
                      <a:pt x="3349" y="0"/>
                      <a:pt x="0" y="3349"/>
                      <a:pt x="0" y="7480"/>
                    </a:cubicBezTo>
                    <a:cubicBezTo>
                      <a:pt x="0" y="11611"/>
                      <a:pt x="3349" y="14960"/>
                      <a:pt x="7480" y="14960"/>
                    </a:cubicBezTo>
                    <a:lnTo>
                      <a:pt x="251110" y="14960"/>
                    </a:lnTo>
                    <a:cubicBezTo>
                      <a:pt x="255241" y="14960"/>
                      <a:pt x="258590" y="11611"/>
                      <a:pt x="258590" y="7480"/>
                    </a:cubicBezTo>
                    <a:close/>
                  </a:path>
                </a:pathLst>
              </a:custGeom>
              <a:solidFill>
                <a:schemeClr val="bg1"/>
              </a:solidFill>
              <a:ln w="42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endParaRPr>
              </a:p>
            </p:txBody>
          </p:sp>
          <p:sp>
            <p:nvSpPr>
              <p:cNvPr id="70" name="Vrije vorm: vorm 69">
                <a:extLst>
                  <a:ext uri="{FF2B5EF4-FFF2-40B4-BE49-F238E27FC236}">
                    <a16:creationId xmlns:a16="http://schemas.microsoft.com/office/drawing/2014/main" id="{80844DCA-4738-42BF-BB60-DA6AA937C472}"/>
                  </a:ext>
                </a:extLst>
              </p:cNvPr>
              <p:cNvSpPr/>
              <p:nvPr/>
            </p:nvSpPr>
            <p:spPr>
              <a:xfrm>
                <a:off x="8282264" y="3390010"/>
                <a:ext cx="179517" cy="12823"/>
              </a:xfrm>
              <a:custGeom>
                <a:avLst/>
                <a:gdLst>
                  <a:gd name="connsiteX0" fmla="*/ 175777 w 179516"/>
                  <a:gd name="connsiteY0" fmla="*/ 0 h 12822"/>
                  <a:gd name="connsiteX1" fmla="*/ 7480 w 179516"/>
                  <a:gd name="connsiteY1" fmla="*/ 0 h 12822"/>
                  <a:gd name="connsiteX2" fmla="*/ 0 w 179516"/>
                  <a:gd name="connsiteY2" fmla="*/ 7480 h 12822"/>
                  <a:gd name="connsiteX3" fmla="*/ 7480 w 179516"/>
                  <a:gd name="connsiteY3" fmla="*/ 14960 h 12822"/>
                  <a:gd name="connsiteX4" fmla="*/ 175777 w 179516"/>
                  <a:gd name="connsiteY4" fmla="*/ 14960 h 12822"/>
                  <a:gd name="connsiteX5" fmla="*/ 183257 w 179516"/>
                  <a:gd name="connsiteY5" fmla="*/ 7480 h 12822"/>
                  <a:gd name="connsiteX6" fmla="*/ 175777 w 179516"/>
                  <a:gd name="connsiteY6" fmla="*/ 0 h 12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516" h="12822">
                    <a:moveTo>
                      <a:pt x="175777" y="0"/>
                    </a:moveTo>
                    <a:lnTo>
                      <a:pt x="7480" y="0"/>
                    </a:lnTo>
                    <a:cubicBezTo>
                      <a:pt x="3349" y="0"/>
                      <a:pt x="0" y="3349"/>
                      <a:pt x="0" y="7480"/>
                    </a:cubicBezTo>
                    <a:cubicBezTo>
                      <a:pt x="0" y="11611"/>
                      <a:pt x="3349" y="14960"/>
                      <a:pt x="7480" y="14960"/>
                    </a:cubicBezTo>
                    <a:lnTo>
                      <a:pt x="175777" y="14960"/>
                    </a:lnTo>
                    <a:cubicBezTo>
                      <a:pt x="179908" y="14960"/>
                      <a:pt x="183257" y="11611"/>
                      <a:pt x="183257" y="7480"/>
                    </a:cubicBezTo>
                    <a:cubicBezTo>
                      <a:pt x="183257" y="3349"/>
                      <a:pt x="179908" y="0"/>
                      <a:pt x="17577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42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endParaRPr>
              </a:p>
            </p:txBody>
          </p:sp>
          <p:sp>
            <p:nvSpPr>
              <p:cNvPr id="71" name="Vrije vorm: vorm 70">
                <a:extLst>
                  <a:ext uri="{FF2B5EF4-FFF2-40B4-BE49-F238E27FC236}">
                    <a16:creationId xmlns:a16="http://schemas.microsoft.com/office/drawing/2014/main" id="{69C83332-6F5C-4F90-B074-AE219BC5D71F}"/>
                  </a:ext>
                </a:extLst>
              </p:cNvPr>
              <p:cNvSpPr/>
              <p:nvPr/>
            </p:nvSpPr>
            <p:spPr>
              <a:xfrm>
                <a:off x="7977132" y="3119666"/>
                <a:ext cx="547099" cy="410324"/>
              </a:xfrm>
              <a:custGeom>
                <a:avLst/>
                <a:gdLst>
                  <a:gd name="connsiteX0" fmla="*/ 525245 w 547099"/>
                  <a:gd name="connsiteY0" fmla="*/ 139446 h 410324"/>
                  <a:gd name="connsiteX1" fmla="*/ 354760 w 547099"/>
                  <a:gd name="connsiteY1" fmla="*/ 139446 h 410324"/>
                  <a:gd name="connsiteX2" fmla="*/ 354760 w 547099"/>
                  <a:gd name="connsiteY2" fmla="*/ 24577 h 410324"/>
                  <a:gd name="connsiteX3" fmla="*/ 330183 w 547099"/>
                  <a:gd name="connsiteY3" fmla="*/ 0 h 410324"/>
                  <a:gd name="connsiteX4" fmla="*/ 24577 w 547099"/>
                  <a:gd name="connsiteY4" fmla="*/ 0 h 410324"/>
                  <a:gd name="connsiteX5" fmla="*/ 0 w 547099"/>
                  <a:gd name="connsiteY5" fmla="*/ 24577 h 410324"/>
                  <a:gd name="connsiteX6" fmla="*/ 0 w 547099"/>
                  <a:gd name="connsiteY6" fmla="*/ 220122 h 410324"/>
                  <a:gd name="connsiteX7" fmla="*/ 24577 w 547099"/>
                  <a:gd name="connsiteY7" fmla="*/ 244699 h 410324"/>
                  <a:gd name="connsiteX8" fmla="*/ 49508 w 547099"/>
                  <a:gd name="connsiteY8" fmla="*/ 244699 h 410324"/>
                  <a:gd name="connsiteX9" fmla="*/ 49508 w 547099"/>
                  <a:gd name="connsiteY9" fmla="*/ 315223 h 410324"/>
                  <a:gd name="connsiteX10" fmla="*/ 56991 w 547099"/>
                  <a:gd name="connsiteY10" fmla="*/ 322700 h 410324"/>
                  <a:gd name="connsiteX11" fmla="*/ 61049 w 547099"/>
                  <a:gd name="connsiteY11" fmla="*/ 321502 h 410324"/>
                  <a:gd name="connsiteX12" fmla="*/ 179594 w 547099"/>
                  <a:gd name="connsiteY12" fmla="*/ 244699 h 410324"/>
                  <a:gd name="connsiteX13" fmla="*/ 246417 w 547099"/>
                  <a:gd name="connsiteY13" fmla="*/ 244699 h 410324"/>
                  <a:gd name="connsiteX14" fmla="*/ 246417 w 547099"/>
                  <a:gd name="connsiteY14" fmla="*/ 325725 h 410324"/>
                  <a:gd name="connsiteX15" fmla="*/ 268271 w 547099"/>
                  <a:gd name="connsiteY15" fmla="*/ 347583 h 410324"/>
                  <a:gd name="connsiteX16" fmla="*/ 394548 w 547099"/>
                  <a:gd name="connsiteY16" fmla="*/ 347583 h 410324"/>
                  <a:gd name="connsiteX17" fmla="*/ 493924 w 547099"/>
                  <a:gd name="connsiteY17" fmla="*/ 411970 h 410324"/>
                  <a:gd name="connsiteX18" fmla="*/ 497993 w 547099"/>
                  <a:gd name="connsiteY18" fmla="*/ 413171 h 410324"/>
                  <a:gd name="connsiteX19" fmla="*/ 505472 w 547099"/>
                  <a:gd name="connsiteY19" fmla="*/ 405691 h 410324"/>
                  <a:gd name="connsiteX20" fmla="*/ 505472 w 547099"/>
                  <a:gd name="connsiteY20" fmla="*/ 347562 h 410324"/>
                  <a:gd name="connsiteX21" fmla="*/ 525245 w 547099"/>
                  <a:gd name="connsiteY21" fmla="*/ 347562 h 410324"/>
                  <a:gd name="connsiteX22" fmla="*/ 547099 w 547099"/>
                  <a:gd name="connsiteY22" fmla="*/ 325725 h 410324"/>
                  <a:gd name="connsiteX23" fmla="*/ 547099 w 547099"/>
                  <a:gd name="connsiteY23" fmla="*/ 161300 h 410324"/>
                  <a:gd name="connsiteX24" fmla="*/ 525245 w 547099"/>
                  <a:gd name="connsiteY24" fmla="*/ 139446 h 410324"/>
                  <a:gd name="connsiteX25" fmla="*/ 177380 w 547099"/>
                  <a:gd name="connsiteY25" fmla="*/ 229739 h 410324"/>
                  <a:gd name="connsiteX26" fmla="*/ 173311 w 547099"/>
                  <a:gd name="connsiteY26" fmla="*/ 230940 h 410324"/>
                  <a:gd name="connsiteX27" fmla="*/ 64468 w 547099"/>
                  <a:gd name="connsiteY27" fmla="*/ 301473 h 410324"/>
                  <a:gd name="connsiteX28" fmla="*/ 64468 w 547099"/>
                  <a:gd name="connsiteY28" fmla="*/ 237219 h 410324"/>
                  <a:gd name="connsiteX29" fmla="*/ 56988 w 547099"/>
                  <a:gd name="connsiteY29" fmla="*/ 229739 h 410324"/>
                  <a:gd name="connsiteX30" fmla="*/ 24577 w 547099"/>
                  <a:gd name="connsiteY30" fmla="*/ 229739 h 410324"/>
                  <a:gd name="connsiteX31" fmla="*/ 14960 w 547099"/>
                  <a:gd name="connsiteY31" fmla="*/ 220122 h 410324"/>
                  <a:gd name="connsiteX32" fmla="*/ 14960 w 547099"/>
                  <a:gd name="connsiteY32" fmla="*/ 24577 h 410324"/>
                  <a:gd name="connsiteX33" fmla="*/ 24577 w 547099"/>
                  <a:gd name="connsiteY33" fmla="*/ 14960 h 410324"/>
                  <a:gd name="connsiteX34" fmla="*/ 330183 w 547099"/>
                  <a:gd name="connsiteY34" fmla="*/ 14960 h 410324"/>
                  <a:gd name="connsiteX35" fmla="*/ 339800 w 547099"/>
                  <a:gd name="connsiteY35" fmla="*/ 24577 h 410324"/>
                  <a:gd name="connsiteX36" fmla="*/ 339800 w 547099"/>
                  <a:gd name="connsiteY36" fmla="*/ 220122 h 410324"/>
                  <a:gd name="connsiteX37" fmla="*/ 330183 w 547099"/>
                  <a:gd name="connsiteY37" fmla="*/ 229739 h 410324"/>
                  <a:gd name="connsiteX38" fmla="*/ 532139 w 547099"/>
                  <a:gd name="connsiteY38" fmla="*/ 325729 h 410324"/>
                  <a:gd name="connsiteX39" fmla="*/ 525245 w 547099"/>
                  <a:gd name="connsiteY39" fmla="*/ 332628 h 410324"/>
                  <a:gd name="connsiteX40" fmla="*/ 497988 w 547099"/>
                  <a:gd name="connsiteY40" fmla="*/ 332628 h 410324"/>
                  <a:gd name="connsiteX41" fmla="*/ 490508 w 547099"/>
                  <a:gd name="connsiteY41" fmla="*/ 340108 h 410324"/>
                  <a:gd name="connsiteX42" fmla="*/ 490508 w 547099"/>
                  <a:gd name="connsiteY42" fmla="*/ 391937 h 410324"/>
                  <a:gd name="connsiteX43" fmla="*/ 400827 w 547099"/>
                  <a:gd name="connsiteY43" fmla="*/ 333807 h 410324"/>
                  <a:gd name="connsiteX44" fmla="*/ 396758 w 547099"/>
                  <a:gd name="connsiteY44" fmla="*/ 332606 h 410324"/>
                  <a:gd name="connsiteX45" fmla="*/ 268271 w 547099"/>
                  <a:gd name="connsiteY45" fmla="*/ 332606 h 410324"/>
                  <a:gd name="connsiteX46" fmla="*/ 261377 w 547099"/>
                  <a:gd name="connsiteY46" fmla="*/ 325708 h 410324"/>
                  <a:gd name="connsiteX47" fmla="*/ 261377 w 547099"/>
                  <a:gd name="connsiteY47" fmla="*/ 244699 h 410324"/>
                  <a:gd name="connsiteX48" fmla="*/ 480909 w 547099"/>
                  <a:gd name="connsiteY48" fmla="*/ 244699 h 410324"/>
                  <a:gd name="connsiteX49" fmla="*/ 488388 w 547099"/>
                  <a:gd name="connsiteY49" fmla="*/ 237219 h 410324"/>
                  <a:gd name="connsiteX50" fmla="*/ 480909 w 547099"/>
                  <a:gd name="connsiteY50" fmla="*/ 229739 h 410324"/>
                  <a:gd name="connsiteX51" fmla="*/ 352798 w 547099"/>
                  <a:gd name="connsiteY51" fmla="*/ 229739 h 410324"/>
                  <a:gd name="connsiteX52" fmla="*/ 354760 w 547099"/>
                  <a:gd name="connsiteY52" fmla="*/ 220122 h 410324"/>
                  <a:gd name="connsiteX53" fmla="*/ 354760 w 547099"/>
                  <a:gd name="connsiteY53" fmla="*/ 203559 h 410324"/>
                  <a:gd name="connsiteX54" fmla="*/ 480909 w 547099"/>
                  <a:gd name="connsiteY54" fmla="*/ 203559 h 410324"/>
                  <a:gd name="connsiteX55" fmla="*/ 488388 w 547099"/>
                  <a:gd name="connsiteY55" fmla="*/ 196079 h 410324"/>
                  <a:gd name="connsiteX56" fmla="*/ 480909 w 547099"/>
                  <a:gd name="connsiteY56" fmla="*/ 188600 h 410324"/>
                  <a:gd name="connsiteX57" fmla="*/ 354760 w 547099"/>
                  <a:gd name="connsiteY57" fmla="*/ 188600 h 410324"/>
                  <a:gd name="connsiteX58" fmla="*/ 354760 w 547099"/>
                  <a:gd name="connsiteY58" fmla="*/ 154406 h 410324"/>
                  <a:gd name="connsiteX59" fmla="*/ 525245 w 547099"/>
                  <a:gd name="connsiteY59" fmla="*/ 154406 h 410324"/>
                  <a:gd name="connsiteX60" fmla="*/ 532139 w 547099"/>
                  <a:gd name="connsiteY60" fmla="*/ 161304 h 410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547099" h="410324">
                    <a:moveTo>
                      <a:pt x="525245" y="139446"/>
                    </a:moveTo>
                    <a:lnTo>
                      <a:pt x="354760" y="139446"/>
                    </a:lnTo>
                    <a:lnTo>
                      <a:pt x="354760" y="24577"/>
                    </a:lnTo>
                    <a:cubicBezTo>
                      <a:pt x="354743" y="11010"/>
                      <a:pt x="343749" y="16"/>
                      <a:pt x="330183" y="0"/>
                    </a:cubicBezTo>
                    <a:lnTo>
                      <a:pt x="24577" y="0"/>
                    </a:lnTo>
                    <a:cubicBezTo>
                      <a:pt x="11010" y="16"/>
                      <a:pt x="16" y="11010"/>
                      <a:pt x="0" y="24577"/>
                    </a:cubicBezTo>
                    <a:lnTo>
                      <a:pt x="0" y="220122"/>
                    </a:lnTo>
                    <a:cubicBezTo>
                      <a:pt x="16" y="233688"/>
                      <a:pt x="11010" y="244682"/>
                      <a:pt x="24577" y="244699"/>
                    </a:cubicBezTo>
                    <a:lnTo>
                      <a:pt x="49508" y="244699"/>
                    </a:lnTo>
                    <a:lnTo>
                      <a:pt x="49508" y="315223"/>
                    </a:lnTo>
                    <a:cubicBezTo>
                      <a:pt x="49510" y="319354"/>
                      <a:pt x="52860" y="322702"/>
                      <a:pt x="56991" y="322700"/>
                    </a:cubicBezTo>
                    <a:cubicBezTo>
                      <a:pt x="58431" y="322699"/>
                      <a:pt x="59840" y="322283"/>
                      <a:pt x="61049" y="321502"/>
                    </a:cubicBezTo>
                    <a:lnTo>
                      <a:pt x="179594" y="244699"/>
                    </a:lnTo>
                    <a:lnTo>
                      <a:pt x="246417" y="244699"/>
                    </a:lnTo>
                    <a:lnTo>
                      <a:pt x="246417" y="325725"/>
                    </a:lnTo>
                    <a:cubicBezTo>
                      <a:pt x="246429" y="337790"/>
                      <a:pt x="256205" y="347569"/>
                      <a:pt x="268271" y="347583"/>
                    </a:cubicBezTo>
                    <a:lnTo>
                      <a:pt x="394548" y="347583"/>
                    </a:lnTo>
                    <a:lnTo>
                      <a:pt x="493924" y="411970"/>
                    </a:lnTo>
                    <a:cubicBezTo>
                      <a:pt x="495135" y="412755"/>
                      <a:pt x="496549" y="413172"/>
                      <a:pt x="497993" y="413171"/>
                    </a:cubicBezTo>
                    <a:cubicBezTo>
                      <a:pt x="502103" y="413122"/>
                      <a:pt x="505424" y="409802"/>
                      <a:pt x="505472" y="405691"/>
                    </a:cubicBezTo>
                    <a:lnTo>
                      <a:pt x="505472" y="347562"/>
                    </a:lnTo>
                    <a:lnTo>
                      <a:pt x="525245" y="347562"/>
                    </a:lnTo>
                    <a:cubicBezTo>
                      <a:pt x="537302" y="347548"/>
                      <a:pt x="547075" y="337782"/>
                      <a:pt x="547099" y="325725"/>
                    </a:cubicBezTo>
                    <a:lnTo>
                      <a:pt x="547099" y="161300"/>
                    </a:lnTo>
                    <a:cubicBezTo>
                      <a:pt x="547085" y="149236"/>
                      <a:pt x="537309" y="139460"/>
                      <a:pt x="525245" y="139446"/>
                    </a:cubicBezTo>
                    <a:close/>
                    <a:moveTo>
                      <a:pt x="177380" y="229739"/>
                    </a:moveTo>
                    <a:cubicBezTo>
                      <a:pt x="175936" y="229738"/>
                      <a:pt x="174523" y="230155"/>
                      <a:pt x="173311" y="230940"/>
                    </a:cubicBezTo>
                    <a:lnTo>
                      <a:pt x="64468" y="301473"/>
                    </a:lnTo>
                    <a:lnTo>
                      <a:pt x="64468" y="237219"/>
                    </a:lnTo>
                    <a:cubicBezTo>
                      <a:pt x="64468" y="233088"/>
                      <a:pt x="61119" y="229739"/>
                      <a:pt x="56988" y="229739"/>
                    </a:cubicBezTo>
                    <a:lnTo>
                      <a:pt x="24577" y="229739"/>
                    </a:lnTo>
                    <a:cubicBezTo>
                      <a:pt x="19267" y="229734"/>
                      <a:pt x="14964" y="225431"/>
                      <a:pt x="14960" y="220122"/>
                    </a:cubicBezTo>
                    <a:lnTo>
                      <a:pt x="14960" y="24577"/>
                    </a:lnTo>
                    <a:cubicBezTo>
                      <a:pt x="14964" y="19267"/>
                      <a:pt x="19267" y="14964"/>
                      <a:pt x="24577" y="14960"/>
                    </a:cubicBezTo>
                    <a:lnTo>
                      <a:pt x="330183" y="14960"/>
                    </a:lnTo>
                    <a:cubicBezTo>
                      <a:pt x="335492" y="14964"/>
                      <a:pt x="339795" y="19267"/>
                      <a:pt x="339800" y="24577"/>
                    </a:cubicBezTo>
                    <a:lnTo>
                      <a:pt x="339800" y="220122"/>
                    </a:lnTo>
                    <a:cubicBezTo>
                      <a:pt x="339795" y="225431"/>
                      <a:pt x="335492" y="229734"/>
                      <a:pt x="330183" y="229739"/>
                    </a:cubicBezTo>
                    <a:close/>
                    <a:moveTo>
                      <a:pt x="532139" y="325729"/>
                    </a:moveTo>
                    <a:cubicBezTo>
                      <a:pt x="532137" y="329536"/>
                      <a:pt x="529052" y="332623"/>
                      <a:pt x="525245" y="332628"/>
                    </a:cubicBezTo>
                    <a:lnTo>
                      <a:pt x="497988" y="332628"/>
                    </a:lnTo>
                    <a:cubicBezTo>
                      <a:pt x="493857" y="332628"/>
                      <a:pt x="490508" y="335977"/>
                      <a:pt x="490508" y="340108"/>
                    </a:cubicBezTo>
                    <a:lnTo>
                      <a:pt x="490508" y="391937"/>
                    </a:lnTo>
                    <a:lnTo>
                      <a:pt x="400827" y="333807"/>
                    </a:lnTo>
                    <a:cubicBezTo>
                      <a:pt x="399615" y="333023"/>
                      <a:pt x="398202" y="332606"/>
                      <a:pt x="396758" y="332606"/>
                    </a:cubicBezTo>
                    <a:lnTo>
                      <a:pt x="268271" y="332606"/>
                    </a:lnTo>
                    <a:cubicBezTo>
                      <a:pt x="264464" y="332602"/>
                      <a:pt x="261379" y="329515"/>
                      <a:pt x="261377" y="325708"/>
                    </a:cubicBezTo>
                    <a:lnTo>
                      <a:pt x="261377" y="244699"/>
                    </a:lnTo>
                    <a:lnTo>
                      <a:pt x="480909" y="244699"/>
                    </a:lnTo>
                    <a:cubicBezTo>
                      <a:pt x="485040" y="244699"/>
                      <a:pt x="488388" y="241350"/>
                      <a:pt x="488388" y="237219"/>
                    </a:cubicBezTo>
                    <a:cubicBezTo>
                      <a:pt x="488388" y="233088"/>
                      <a:pt x="485040" y="229739"/>
                      <a:pt x="480909" y="229739"/>
                    </a:cubicBezTo>
                    <a:lnTo>
                      <a:pt x="352798" y="229739"/>
                    </a:lnTo>
                    <a:cubicBezTo>
                      <a:pt x="354095" y="226699"/>
                      <a:pt x="354763" y="223427"/>
                      <a:pt x="354760" y="220122"/>
                    </a:cubicBezTo>
                    <a:lnTo>
                      <a:pt x="354760" y="203559"/>
                    </a:lnTo>
                    <a:lnTo>
                      <a:pt x="480909" y="203559"/>
                    </a:lnTo>
                    <a:cubicBezTo>
                      <a:pt x="485040" y="203559"/>
                      <a:pt x="488388" y="200210"/>
                      <a:pt x="488388" y="196079"/>
                    </a:cubicBezTo>
                    <a:cubicBezTo>
                      <a:pt x="488388" y="191948"/>
                      <a:pt x="485040" y="188600"/>
                      <a:pt x="480909" y="188600"/>
                    </a:cubicBezTo>
                    <a:lnTo>
                      <a:pt x="354760" y="188600"/>
                    </a:lnTo>
                    <a:lnTo>
                      <a:pt x="354760" y="154406"/>
                    </a:lnTo>
                    <a:lnTo>
                      <a:pt x="525245" y="154406"/>
                    </a:lnTo>
                    <a:cubicBezTo>
                      <a:pt x="529052" y="154411"/>
                      <a:pt x="532137" y="157497"/>
                      <a:pt x="532139" y="161304"/>
                    </a:cubicBezTo>
                    <a:close/>
                  </a:path>
                </a:pathLst>
              </a:custGeom>
              <a:solidFill>
                <a:srgbClr val="C0C70A"/>
              </a:solidFill>
              <a:ln w="42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8" name="Groep 137">
            <a:extLst>
              <a:ext uri="{FF2B5EF4-FFF2-40B4-BE49-F238E27FC236}">
                <a16:creationId xmlns:a16="http://schemas.microsoft.com/office/drawing/2014/main" id="{14DDE078-F539-4DF9-91A1-4391E39242FC}"/>
              </a:ext>
            </a:extLst>
          </p:cNvPr>
          <p:cNvGrpSpPr/>
          <p:nvPr/>
        </p:nvGrpSpPr>
        <p:grpSpPr>
          <a:xfrm>
            <a:off x="5020837" y="4455200"/>
            <a:ext cx="2156400" cy="1674138"/>
            <a:chOff x="5020837" y="4455200"/>
            <a:chExt cx="2156400" cy="1674138"/>
          </a:xfrm>
        </p:grpSpPr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01E6989F-CCFA-45EB-A296-D69F6214EB64}"/>
                </a:ext>
              </a:extLst>
            </p:cNvPr>
            <p:cNvSpPr/>
            <p:nvPr/>
          </p:nvSpPr>
          <p:spPr>
            <a:xfrm>
              <a:off x="5020837" y="4455200"/>
              <a:ext cx="2156400" cy="1674138"/>
            </a:xfrm>
            <a:prstGeom prst="rect">
              <a:avLst/>
            </a:prstGeom>
            <a:solidFill>
              <a:srgbClr val="002D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684000" rIns="72000" b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rPr>
                <a:t>voorkomen verschillen mening over hun optreden escaleren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grpSp>
          <p:nvGrpSpPr>
            <p:cNvPr id="74" name="Graphic 72">
              <a:extLst>
                <a:ext uri="{FF2B5EF4-FFF2-40B4-BE49-F238E27FC236}">
                  <a16:creationId xmlns:a16="http://schemas.microsoft.com/office/drawing/2014/main" id="{DEB66F45-6AE5-480D-A612-2E62B814FDFE}"/>
                </a:ext>
              </a:extLst>
            </p:cNvPr>
            <p:cNvGrpSpPr/>
            <p:nvPr/>
          </p:nvGrpSpPr>
          <p:grpSpPr>
            <a:xfrm>
              <a:off x="5853877" y="4672882"/>
              <a:ext cx="482430" cy="482430"/>
              <a:chOff x="5853877" y="4672882"/>
              <a:chExt cx="482430" cy="482430"/>
            </a:xfrm>
            <a:solidFill>
              <a:srgbClr val="C0C70A"/>
            </a:solidFill>
          </p:grpSpPr>
          <p:sp>
            <p:nvSpPr>
              <p:cNvPr id="75" name="Vrije vorm: vorm 74">
                <a:extLst>
                  <a:ext uri="{FF2B5EF4-FFF2-40B4-BE49-F238E27FC236}">
                    <a16:creationId xmlns:a16="http://schemas.microsoft.com/office/drawing/2014/main" id="{EADC1913-7A65-470D-9CAD-271A31471926}"/>
                  </a:ext>
                </a:extLst>
              </p:cNvPr>
              <p:cNvSpPr/>
              <p:nvPr/>
            </p:nvSpPr>
            <p:spPr>
              <a:xfrm>
                <a:off x="5968209" y="4672882"/>
                <a:ext cx="261657" cy="318895"/>
              </a:xfrm>
              <a:custGeom>
                <a:avLst/>
                <a:gdLst>
                  <a:gd name="connsiteX0" fmla="*/ 256751 w 261657"/>
                  <a:gd name="connsiteY0" fmla="*/ 54371 h 318894"/>
                  <a:gd name="connsiteX1" fmla="*/ 134099 w 261657"/>
                  <a:gd name="connsiteY1" fmla="*/ 683 h 318894"/>
                  <a:gd name="connsiteX2" fmla="*/ 127558 w 261657"/>
                  <a:gd name="connsiteY2" fmla="*/ 683 h 318894"/>
                  <a:gd name="connsiteX3" fmla="*/ 4906 w 261657"/>
                  <a:gd name="connsiteY3" fmla="*/ 54371 h 318894"/>
                  <a:gd name="connsiteX4" fmla="*/ 0 w 261657"/>
                  <a:gd name="connsiteY4" fmla="*/ 61861 h 318894"/>
                  <a:gd name="connsiteX5" fmla="*/ 0 w 261657"/>
                  <a:gd name="connsiteY5" fmla="*/ 190237 h 318894"/>
                  <a:gd name="connsiteX6" fmla="*/ 37286 w 261657"/>
                  <a:gd name="connsiteY6" fmla="*/ 263076 h 318894"/>
                  <a:gd name="connsiteX7" fmla="*/ 122055 w 261657"/>
                  <a:gd name="connsiteY7" fmla="*/ 324213 h 318894"/>
                  <a:gd name="connsiteX8" fmla="*/ 139602 w 261657"/>
                  <a:gd name="connsiteY8" fmla="*/ 324213 h 318894"/>
                  <a:gd name="connsiteX9" fmla="*/ 224371 w 261657"/>
                  <a:gd name="connsiteY9" fmla="*/ 263084 h 318894"/>
                  <a:gd name="connsiteX10" fmla="*/ 261657 w 261657"/>
                  <a:gd name="connsiteY10" fmla="*/ 190245 h 318894"/>
                  <a:gd name="connsiteX11" fmla="*/ 261657 w 261657"/>
                  <a:gd name="connsiteY11" fmla="*/ 61861 h 318894"/>
                  <a:gd name="connsiteX12" fmla="*/ 256751 w 261657"/>
                  <a:gd name="connsiteY12" fmla="*/ 54371 h 318894"/>
                  <a:gd name="connsiteX13" fmla="*/ 245304 w 261657"/>
                  <a:gd name="connsiteY13" fmla="*/ 190245 h 318894"/>
                  <a:gd name="connsiteX14" fmla="*/ 214804 w 261657"/>
                  <a:gd name="connsiteY14" fmla="*/ 249821 h 318894"/>
                  <a:gd name="connsiteX15" fmla="*/ 130829 w 261657"/>
                  <a:gd name="connsiteY15" fmla="*/ 310386 h 318894"/>
                  <a:gd name="connsiteX16" fmla="*/ 46853 w 261657"/>
                  <a:gd name="connsiteY16" fmla="*/ 249821 h 318894"/>
                  <a:gd name="connsiteX17" fmla="*/ 16354 w 261657"/>
                  <a:gd name="connsiteY17" fmla="*/ 190245 h 318894"/>
                  <a:gd name="connsiteX18" fmla="*/ 16354 w 261657"/>
                  <a:gd name="connsiteY18" fmla="*/ 67209 h 318894"/>
                  <a:gd name="connsiteX19" fmla="*/ 130829 w 261657"/>
                  <a:gd name="connsiteY19" fmla="*/ 17102 h 318894"/>
                  <a:gd name="connsiteX20" fmla="*/ 245304 w 261657"/>
                  <a:gd name="connsiteY20" fmla="*/ 67209 h 318894"/>
                  <a:gd name="connsiteX21" fmla="*/ 245304 w 261657"/>
                  <a:gd name="connsiteY21" fmla="*/ 190245 h 318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1657" h="318894">
                    <a:moveTo>
                      <a:pt x="256751" y="54371"/>
                    </a:moveTo>
                    <a:lnTo>
                      <a:pt x="134099" y="683"/>
                    </a:lnTo>
                    <a:cubicBezTo>
                      <a:pt x="132014" y="-228"/>
                      <a:pt x="129643" y="-228"/>
                      <a:pt x="127558" y="683"/>
                    </a:cubicBezTo>
                    <a:lnTo>
                      <a:pt x="4906" y="54371"/>
                    </a:lnTo>
                    <a:cubicBezTo>
                      <a:pt x="1928" y="55671"/>
                      <a:pt x="2" y="58612"/>
                      <a:pt x="0" y="61861"/>
                    </a:cubicBezTo>
                    <a:lnTo>
                      <a:pt x="0" y="190237"/>
                    </a:lnTo>
                    <a:cubicBezTo>
                      <a:pt x="44" y="219087"/>
                      <a:pt x="13908" y="246170"/>
                      <a:pt x="37286" y="263076"/>
                    </a:cubicBezTo>
                    <a:lnTo>
                      <a:pt x="122055" y="324213"/>
                    </a:lnTo>
                    <a:cubicBezTo>
                      <a:pt x="127290" y="328003"/>
                      <a:pt x="134367" y="328003"/>
                      <a:pt x="139602" y="324213"/>
                    </a:cubicBezTo>
                    <a:lnTo>
                      <a:pt x="224371" y="263084"/>
                    </a:lnTo>
                    <a:cubicBezTo>
                      <a:pt x="247749" y="246178"/>
                      <a:pt x="261613" y="219095"/>
                      <a:pt x="261657" y="190245"/>
                    </a:cubicBezTo>
                    <a:lnTo>
                      <a:pt x="261657" y="61861"/>
                    </a:lnTo>
                    <a:cubicBezTo>
                      <a:pt x="261655" y="58612"/>
                      <a:pt x="259729" y="55671"/>
                      <a:pt x="256751" y="54371"/>
                    </a:cubicBezTo>
                    <a:close/>
                    <a:moveTo>
                      <a:pt x="245304" y="190245"/>
                    </a:moveTo>
                    <a:cubicBezTo>
                      <a:pt x="245266" y="213842"/>
                      <a:pt x="233926" y="235994"/>
                      <a:pt x="214804" y="249821"/>
                    </a:cubicBezTo>
                    <a:lnTo>
                      <a:pt x="130829" y="310386"/>
                    </a:lnTo>
                    <a:lnTo>
                      <a:pt x="46853" y="249821"/>
                    </a:lnTo>
                    <a:cubicBezTo>
                      <a:pt x="27731" y="235994"/>
                      <a:pt x="16391" y="213842"/>
                      <a:pt x="16354" y="190245"/>
                    </a:cubicBezTo>
                    <a:lnTo>
                      <a:pt x="16354" y="67209"/>
                    </a:lnTo>
                    <a:lnTo>
                      <a:pt x="130829" y="17102"/>
                    </a:lnTo>
                    <a:lnTo>
                      <a:pt x="245304" y="67209"/>
                    </a:lnTo>
                    <a:lnTo>
                      <a:pt x="245304" y="190245"/>
                    </a:lnTo>
                    <a:close/>
                  </a:path>
                </a:pathLst>
              </a:custGeom>
              <a:solidFill>
                <a:schemeClr val="bg1"/>
              </a:solidFill>
              <a:ln w="80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endParaRPr>
              </a:p>
            </p:txBody>
          </p:sp>
          <p:sp>
            <p:nvSpPr>
              <p:cNvPr id="76" name="Vrije vorm: vorm 75">
                <a:extLst>
                  <a:ext uri="{FF2B5EF4-FFF2-40B4-BE49-F238E27FC236}">
                    <a16:creationId xmlns:a16="http://schemas.microsoft.com/office/drawing/2014/main" id="{43D2697F-3A45-4BA7-991C-54147A231521}"/>
                  </a:ext>
                </a:extLst>
              </p:cNvPr>
              <p:cNvSpPr/>
              <p:nvPr/>
            </p:nvSpPr>
            <p:spPr>
              <a:xfrm>
                <a:off x="6000916" y="4708582"/>
                <a:ext cx="196243" cy="245304"/>
              </a:xfrm>
              <a:custGeom>
                <a:avLst/>
                <a:gdLst>
                  <a:gd name="connsiteX0" fmla="*/ 94851 w 196242"/>
                  <a:gd name="connsiteY0" fmla="*/ 683 h 245303"/>
                  <a:gd name="connsiteX1" fmla="*/ 4906 w 196242"/>
                  <a:gd name="connsiteY1" fmla="*/ 40062 h 245303"/>
                  <a:gd name="connsiteX2" fmla="*/ 0 w 196242"/>
                  <a:gd name="connsiteY2" fmla="*/ 47552 h 245303"/>
                  <a:gd name="connsiteX3" fmla="*/ 0 w 196242"/>
                  <a:gd name="connsiteY3" fmla="*/ 154545 h 245303"/>
                  <a:gd name="connsiteX4" fmla="*/ 23713 w 196242"/>
                  <a:gd name="connsiteY4" fmla="*/ 200858 h 245303"/>
                  <a:gd name="connsiteX5" fmla="*/ 93338 w 196242"/>
                  <a:gd name="connsiteY5" fmla="*/ 251080 h 245303"/>
                  <a:gd name="connsiteX6" fmla="*/ 102905 w 196242"/>
                  <a:gd name="connsiteY6" fmla="*/ 251080 h 245303"/>
                  <a:gd name="connsiteX7" fmla="*/ 172530 w 196242"/>
                  <a:gd name="connsiteY7" fmla="*/ 200858 h 245303"/>
                  <a:gd name="connsiteX8" fmla="*/ 196243 w 196242"/>
                  <a:gd name="connsiteY8" fmla="*/ 154545 h 245303"/>
                  <a:gd name="connsiteX9" fmla="*/ 196243 w 196242"/>
                  <a:gd name="connsiteY9" fmla="*/ 47552 h 245303"/>
                  <a:gd name="connsiteX10" fmla="*/ 191337 w 196242"/>
                  <a:gd name="connsiteY10" fmla="*/ 40062 h 245303"/>
                  <a:gd name="connsiteX11" fmla="*/ 101392 w 196242"/>
                  <a:gd name="connsiteY11" fmla="*/ 683 h 245303"/>
                  <a:gd name="connsiteX12" fmla="*/ 94851 w 196242"/>
                  <a:gd name="connsiteY12" fmla="*/ 683 h 245303"/>
                  <a:gd name="connsiteX13" fmla="*/ 179889 w 196242"/>
                  <a:gd name="connsiteY13" fmla="*/ 52891 h 245303"/>
                  <a:gd name="connsiteX14" fmla="*/ 179889 w 196242"/>
                  <a:gd name="connsiteY14" fmla="*/ 154545 h 245303"/>
                  <a:gd name="connsiteX15" fmla="*/ 162963 w 196242"/>
                  <a:gd name="connsiteY15" fmla="*/ 187596 h 245303"/>
                  <a:gd name="connsiteX16" fmla="*/ 98121 w 196242"/>
                  <a:gd name="connsiteY16" fmla="*/ 234367 h 245303"/>
                  <a:gd name="connsiteX17" fmla="*/ 33280 w 196242"/>
                  <a:gd name="connsiteY17" fmla="*/ 187596 h 245303"/>
                  <a:gd name="connsiteX18" fmla="*/ 16354 w 196242"/>
                  <a:gd name="connsiteY18" fmla="*/ 154545 h 245303"/>
                  <a:gd name="connsiteX19" fmla="*/ 16354 w 196242"/>
                  <a:gd name="connsiteY19" fmla="*/ 52891 h 245303"/>
                  <a:gd name="connsiteX20" fmla="*/ 98121 w 196242"/>
                  <a:gd name="connsiteY20" fmla="*/ 17102 h 245303"/>
                  <a:gd name="connsiteX21" fmla="*/ 179889 w 196242"/>
                  <a:gd name="connsiteY21" fmla="*/ 52891 h 245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6242" h="245303">
                    <a:moveTo>
                      <a:pt x="94851" y="683"/>
                    </a:moveTo>
                    <a:lnTo>
                      <a:pt x="4906" y="40062"/>
                    </a:lnTo>
                    <a:cubicBezTo>
                      <a:pt x="1928" y="41362"/>
                      <a:pt x="2" y="44302"/>
                      <a:pt x="0" y="47552"/>
                    </a:cubicBezTo>
                    <a:lnTo>
                      <a:pt x="0" y="154545"/>
                    </a:lnTo>
                    <a:cubicBezTo>
                      <a:pt x="25" y="172891"/>
                      <a:pt x="8843" y="190113"/>
                      <a:pt x="23713" y="200858"/>
                    </a:cubicBezTo>
                    <a:lnTo>
                      <a:pt x="93338" y="251080"/>
                    </a:lnTo>
                    <a:cubicBezTo>
                      <a:pt x="96194" y="253140"/>
                      <a:pt x="100049" y="253140"/>
                      <a:pt x="102905" y="251080"/>
                    </a:cubicBezTo>
                    <a:lnTo>
                      <a:pt x="172530" y="200858"/>
                    </a:lnTo>
                    <a:cubicBezTo>
                      <a:pt x="187400" y="190113"/>
                      <a:pt x="196218" y="172891"/>
                      <a:pt x="196243" y="154545"/>
                    </a:cubicBezTo>
                    <a:lnTo>
                      <a:pt x="196243" y="47552"/>
                    </a:lnTo>
                    <a:cubicBezTo>
                      <a:pt x="196241" y="44302"/>
                      <a:pt x="194315" y="41362"/>
                      <a:pt x="191337" y="40062"/>
                    </a:cubicBezTo>
                    <a:lnTo>
                      <a:pt x="101392" y="683"/>
                    </a:lnTo>
                    <a:cubicBezTo>
                      <a:pt x="99307" y="-228"/>
                      <a:pt x="96936" y="-228"/>
                      <a:pt x="94851" y="683"/>
                    </a:cubicBezTo>
                    <a:close/>
                    <a:moveTo>
                      <a:pt x="179889" y="52891"/>
                    </a:moveTo>
                    <a:lnTo>
                      <a:pt x="179889" y="154545"/>
                    </a:lnTo>
                    <a:cubicBezTo>
                      <a:pt x="179864" y="167637"/>
                      <a:pt x="173571" y="179924"/>
                      <a:pt x="162963" y="187596"/>
                    </a:cubicBezTo>
                    <a:lnTo>
                      <a:pt x="98121" y="234367"/>
                    </a:lnTo>
                    <a:lnTo>
                      <a:pt x="33280" y="187596"/>
                    </a:lnTo>
                    <a:cubicBezTo>
                      <a:pt x="22671" y="179924"/>
                      <a:pt x="16379" y="167637"/>
                      <a:pt x="16354" y="154545"/>
                    </a:cubicBezTo>
                    <a:lnTo>
                      <a:pt x="16354" y="52891"/>
                    </a:lnTo>
                    <a:lnTo>
                      <a:pt x="98121" y="17102"/>
                    </a:lnTo>
                    <a:lnTo>
                      <a:pt x="179889" y="52891"/>
                    </a:lnTo>
                    <a:close/>
                  </a:path>
                </a:pathLst>
              </a:custGeom>
              <a:solidFill>
                <a:schemeClr val="bg1"/>
              </a:solidFill>
              <a:ln w="80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endParaRPr>
              </a:p>
            </p:txBody>
          </p:sp>
          <p:sp>
            <p:nvSpPr>
              <p:cNvPr id="77" name="Vrije vorm: vorm 76">
                <a:extLst>
                  <a:ext uri="{FF2B5EF4-FFF2-40B4-BE49-F238E27FC236}">
                    <a16:creationId xmlns:a16="http://schemas.microsoft.com/office/drawing/2014/main" id="{A0D8954E-1578-4C18-BC6B-1EB79D6C6E74}"/>
                  </a:ext>
                </a:extLst>
              </p:cNvPr>
              <p:cNvSpPr/>
              <p:nvPr/>
            </p:nvSpPr>
            <p:spPr>
              <a:xfrm>
                <a:off x="5853877" y="4887481"/>
                <a:ext cx="212596" cy="269834"/>
              </a:xfrm>
              <a:custGeom>
                <a:avLst/>
                <a:gdLst>
                  <a:gd name="connsiteX0" fmla="*/ 67602 w 212596"/>
                  <a:gd name="connsiteY0" fmla="*/ 56866 h 269833"/>
                  <a:gd name="connsiteX1" fmla="*/ 49916 w 212596"/>
                  <a:gd name="connsiteY1" fmla="*/ 15541 h 269833"/>
                  <a:gd name="connsiteX2" fmla="*/ 28875 w 212596"/>
                  <a:gd name="connsiteY2" fmla="*/ 152 h 269833"/>
                  <a:gd name="connsiteX3" fmla="*/ 5027 w 212596"/>
                  <a:gd name="connsiteY3" fmla="*/ 10679 h 269833"/>
                  <a:gd name="connsiteX4" fmla="*/ 2221 w 212596"/>
                  <a:gd name="connsiteY4" fmla="*/ 36596 h 269833"/>
                  <a:gd name="connsiteX5" fmla="*/ 34265 w 212596"/>
                  <a:gd name="connsiteY5" fmla="*/ 107088 h 269833"/>
                  <a:gd name="connsiteX6" fmla="*/ 52017 w 212596"/>
                  <a:gd name="connsiteY6" fmla="*/ 132714 h 269833"/>
                  <a:gd name="connsiteX7" fmla="*/ 102411 w 212596"/>
                  <a:gd name="connsiteY7" fmla="*/ 183116 h 269833"/>
                  <a:gd name="connsiteX8" fmla="*/ 97979 w 212596"/>
                  <a:gd name="connsiteY8" fmla="*/ 194236 h 269833"/>
                  <a:gd name="connsiteX9" fmla="*/ 97979 w 212596"/>
                  <a:gd name="connsiteY9" fmla="*/ 259650 h 269833"/>
                  <a:gd name="connsiteX10" fmla="*/ 114332 w 212596"/>
                  <a:gd name="connsiteY10" fmla="*/ 276004 h 269833"/>
                  <a:gd name="connsiteX11" fmla="*/ 204277 w 212596"/>
                  <a:gd name="connsiteY11" fmla="*/ 276004 h 269833"/>
                  <a:gd name="connsiteX12" fmla="*/ 220631 w 212596"/>
                  <a:gd name="connsiteY12" fmla="*/ 259650 h 269833"/>
                  <a:gd name="connsiteX13" fmla="*/ 220631 w 212596"/>
                  <a:gd name="connsiteY13" fmla="*/ 194236 h 269833"/>
                  <a:gd name="connsiteX14" fmla="*/ 204277 w 212596"/>
                  <a:gd name="connsiteY14" fmla="*/ 177883 h 269833"/>
                  <a:gd name="connsiteX15" fmla="*/ 204277 w 212596"/>
                  <a:gd name="connsiteY15" fmla="*/ 162666 h 269833"/>
                  <a:gd name="connsiteX16" fmla="*/ 186354 w 212596"/>
                  <a:gd name="connsiteY16" fmla="*/ 109108 h 269833"/>
                  <a:gd name="connsiteX17" fmla="*/ 159100 w 212596"/>
                  <a:gd name="connsiteY17" fmla="*/ 89230 h 269833"/>
                  <a:gd name="connsiteX18" fmla="*/ 112288 w 212596"/>
                  <a:gd name="connsiteY18" fmla="*/ 59188 h 269833"/>
                  <a:gd name="connsiteX19" fmla="*/ 67602 w 212596"/>
                  <a:gd name="connsiteY19" fmla="*/ 56866 h 269833"/>
                  <a:gd name="connsiteX20" fmla="*/ 204277 w 212596"/>
                  <a:gd name="connsiteY20" fmla="*/ 259650 h 269833"/>
                  <a:gd name="connsiteX21" fmla="*/ 114332 w 212596"/>
                  <a:gd name="connsiteY21" fmla="*/ 259650 h 269833"/>
                  <a:gd name="connsiteX22" fmla="*/ 114332 w 212596"/>
                  <a:gd name="connsiteY22" fmla="*/ 194236 h 269833"/>
                  <a:gd name="connsiteX23" fmla="*/ 204277 w 212596"/>
                  <a:gd name="connsiteY23" fmla="*/ 194236 h 269833"/>
                  <a:gd name="connsiteX24" fmla="*/ 204277 w 212596"/>
                  <a:gd name="connsiteY24" fmla="*/ 259650 h 269833"/>
                  <a:gd name="connsiteX25" fmla="*/ 173590 w 212596"/>
                  <a:gd name="connsiteY25" fmla="*/ 119320 h 269833"/>
                  <a:gd name="connsiteX26" fmla="*/ 187923 w 212596"/>
                  <a:gd name="connsiteY26" fmla="*/ 162666 h 269833"/>
                  <a:gd name="connsiteX27" fmla="*/ 187923 w 212596"/>
                  <a:gd name="connsiteY27" fmla="*/ 177883 h 269833"/>
                  <a:gd name="connsiteX28" fmla="*/ 120310 w 212596"/>
                  <a:gd name="connsiteY28" fmla="*/ 177883 h 269833"/>
                  <a:gd name="connsiteX29" fmla="*/ 63579 w 212596"/>
                  <a:gd name="connsiteY29" fmla="*/ 121152 h 269833"/>
                  <a:gd name="connsiteX30" fmla="*/ 49147 w 212596"/>
                  <a:gd name="connsiteY30" fmla="*/ 100326 h 269833"/>
                  <a:gd name="connsiteX31" fmla="*/ 17102 w 212596"/>
                  <a:gd name="connsiteY31" fmla="*/ 29834 h 269833"/>
                  <a:gd name="connsiteX32" fmla="*/ 17778 w 212596"/>
                  <a:gd name="connsiteY32" fmla="*/ 20549 h 269833"/>
                  <a:gd name="connsiteX33" fmla="*/ 25950 w 212596"/>
                  <a:gd name="connsiteY33" fmla="*/ 16089 h 269833"/>
                  <a:gd name="connsiteX34" fmla="*/ 34879 w 212596"/>
                  <a:gd name="connsiteY34" fmla="*/ 21984 h 269833"/>
                  <a:gd name="connsiteX35" fmla="*/ 53170 w 212596"/>
                  <a:gd name="connsiteY35" fmla="*/ 64642 h 269833"/>
                  <a:gd name="connsiteX36" fmla="*/ 73792 w 212596"/>
                  <a:gd name="connsiteY36" fmla="*/ 95101 h 269833"/>
                  <a:gd name="connsiteX37" fmla="*/ 111143 w 212596"/>
                  <a:gd name="connsiteY37" fmla="*/ 132461 h 269833"/>
                  <a:gd name="connsiteX38" fmla="*/ 119095 w 212596"/>
                  <a:gd name="connsiteY38" fmla="*/ 134690 h 269833"/>
                  <a:gd name="connsiteX39" fmla="*/ 124935 w 212596"/>
                  <a:gd name="connsiteY39" fmla="*/ 128851 h 269833"/>
                  <a:gd name="connsiteX40" fmla="*/ 122705 w 212596"/>
                  <a:gd name="connsiteY40" fmla="*/ 120899 h 269833"/>
                  <a:gd name="connsiteX41" fmla="*/ 85354 w 212596"/>
                  <a:gd name="connsiteY41" fmla="*/ 83539 h 269833"/>
                  <a:gd name="connsiteX42" fmla="*/ 75272 w 212596"/>
                  <a:gd name="connsiteY42" fmla="*/ 71274 h 269833"/>
                  <a:gd name="connsiteX43" fmla="*/ 101757 w 212596"/>
                  <a:gd name="connsiteY43" fmla="*/ 71715 h 269833"/>
                  <a:gd name="connsiteX44" fmla="*/ 153924 w 212596"/>
                  <a:gd name="connsiteY44" fmla="*/ 104749 h 269833"/>
                  <a:gd name="connsiteX45" fmla="*/ 173590 w 212596"/>
                  <a:gd name="connsiteY45" fmla="*/ 119320 h 269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212596" h="269833">
                    <a:moveTo>
                      <a:pt x="67602" y="56866"/>
                    </a:moveTo>
                    <a:lnTo>
                      <a:pt x="49916" y="15541"/>
                    </a:lnTo>
                    <a:cubicBezTo>
                      <a:pt x="46155" y="7021"/>
                      <a:pt x="38134" y="1155"/>
                      <a:pt x="28875" y="152"/>
                    </a:cubicBezTo>
                    <a:cubicBezTo>
                      <a:pt x="19616" y="-851"/>
                      <a:pt x="10525" y="3162"/>
                      <a:pt x="5027" y="10679"/>
                    </a:cubicBezTo>
                    <a:cubicBezTo>
                      <a:pt x="-471" y="18197"/>
                      <a:pt x="-1541" y="28076"/>
                      <a:pt x="2221" y="36596"/>
                    </a:cubicBezTo>
                    <a:lnTo>
                      <a:pt x="34265" y="107088"/>
                    </a:lnTo>
                    <a:cubicBezTo>
                      <a:pt x="38589" y="116631"/>
                      <a:pt x="44603" y="125313"/>
                      <a:pt x="52017" y="132714"/>
                    </a:cubicBezTo>
                    <a:lnTo>
                      <a:pt x="102411" y="183116"/>
                    </a:lnTo>
                    <a:cubicBezTo>
                      <a:pt x="99573" y="186124"/>
                      <a:pt x="97988" y="190101"/>
                      <a:pt x="97979" y="194236"/>
                    </a:cubicBezTo>
                    <a:lnTo>
                      <a:pt x="97979" y="259650"/>
                    </a:lnTo>
                    <a:cubicBezTo>
                      <a:pt x="97979" y="268682"/>
                      <a:pt x="105301" y="276004"/>
                      <a:pt x="114332" y="276004"/>
                    </a:cubicBezTo>
                    <a:lnTo>
                      <a:pt x="204277" y="276004"/>
                    </a:lnTo>
                    <a:cubicBezTo>
                      <a:pt x="213309" y="276004"/>
                      <a:pt x="220631" y="268682"/>
                      <a:pt x="220631" y="259650"/>
                    </a:cubicBezTo>
                    <a:lnTo>
                      <a:pt x="220631" y="194236"/>
                    </a:lnTo>
                    <a:cubicBezTo>
                      <a:pt x="220631" y="185204"/>
                      <a:pt x="213309" y="177883"/>
                      <a:pt x="204277" y="177883"/>
                    </a:cubicBezTo>
                    <a:lnTo>
                      <a:pt x="204277" y="162666"/>
                    </a:lnTo>
                    <a:cubicBezTo>
                      <a:pt x="204528" y="143300"/>
                      <a:pt x="198210" y="124421"/>
                      <a:pt x="186354" y="109108"/>
                    </a:cubicBezTo>
                    <a:cubicBezTo>
                      <a:pt x="179402" y="99965"/>
                      <a:pt x="169929" y="93056"/>
                      <a:pt x="159100" y="89230"/>
                    </a:cubicBezTo>
                    <a:cubicBezTo>
                      <a:pt x="141879" y="81994"/>
                      <a:pt x="126041" y="71830"/>
                      <a:pt x="112288" y="59188"/>
                    </a:cubicBezTo>
                    <a:cubicBezTo>
                      <a:pt x="99523" y="48675"/>
                      <a:pt x="81388" y="47733"/>
                      <a:pt x="67602" y="56866"/>
                    </a:cubicBezTo>
                    <a:close/>
                    <a:moveTo>
                      <a:pt x="204277" y="259650"/>
                    </a:moveTo>
                    <a:lnTo>
                      <a:pt x="114332" y="259650"/>
                    </a:lnTo>
                    <a:lnTo>
                      <a:pt x="114332" y="194236"/>
                    </a:lnTo>
                    <a:lnTo>
                      <a:pt x="204277" y="194236"/>
                    </a:lnTo>
                    <a:lnTo>
                      <a:pt x="204277" y="259650"/>
                    </a:lnTo>
                    <a:close/>
                    <a:moveTo>
                      <a:pt x="173590" y="119320"/>
                    </a:moveTo>
                    <a:cubicBezTo>
                      <a:pt x="183121" y="131738"/>
                      <a:pt x="188172" y="147014"/>
                      <a:pt x="187923" y="162666"/>
                    </a:cubicBezTo>
                    <a:lnTo>
                      <a:pt x="187923" y="177883"/>
                    </a:lnTo>
                    <a:lnTo>
                      <a:pt x="120310" y="177883"/>
                    </a:lnTo>
                    <a:lnTo>
                      <a:pt x="63579" y="121152"/>
                    </a:lnTo>
                    <a:cubicBezTo>
                      <a:pt x="57554" y="115135"/>
                      <a:pt x="52665" y="108080"/>
                      <a:pt x="49147" y="100326"/>
                    </a:cubicBezTo>
                    <a:lnTo>
                      <a:pt x="17102" y="29834"/>
                    </a:lnTo>
                    <a:cubicBezTo>
                      <a:pt x="15735" y="26825"/>
                      <a:pt x="15989" y="23328"/>
                      <a:pt x="17778" y="20549"/>
                    </a:cubicBezTo>
                    <a:cubicBezTo>
                      <a:pt x="19567" y="17770"/>
                      <a:pt x="22645" y="16090"/>
                      <a:pt x="25950" y="16089"/>
                    </a:cubicBezTo>
                    <a:cubicBezTo>
                      <a:pt x="29839" y="16085"/>
                      <a:pt x="33354" y="18406"/>
                      <a:pt x="34879" y="21984"/>
                    </a:cubicBezTo>
                    <a:lnTo>
                      <a:pt x="53170" y="64642"/>
                    </a:lnTo>
                    <a:cubicBezTo>
                      <a:pt x="58027" y="76024"/>
                      <a:pt x="65028" y="86364"/>
                      <a:pt x="73792" y="95101"/>
                    </a:cubicBezTo>
                    <a:lnTo>
                      <a:pt x="111143" y="132461"/>
                    </a:lnTo>
                    <a:cubicBezTo>
                      <a:pt x="113196" y="134586"/>
                      <a:pt x="116237" y="135439"/>
                      <a:pt x="119095" y="134690"/>
                    </a:cubicBezTo>
                    <a:cubicBezTo>
                      <a:pt x="121954" y="133942"/>
                      <a:pt x="124187" y="131709"/>
                      <a:pt x="124935" y="128851"/>
                    </a:cubicBezTo>
                    <a:cubicBezTo>
                      <a:pt x="125684" y="125992"/>
                      <a:pt x="124831" y="122952"/>
                      <a:pt x="122705" y="120899"/>
                    </a:cubicBezTo>
                    <a:lnTo>
                      <a:pt x="85354" y="83539"/>
                    </a:lnTo>
                    <a:cubicBezTo>
                      <a:pt x="81598" y="79792"/>
                      <a:pt x="78221" y="75684"/>
                      <a:pt x="75272" y="71274"/>
                    </a:cubicBezTo>
                    <a:cubicBezTo>
                      <a:pt x="83124" y="65231"/>
                      <a:pt x="94110" y="65414"/>
                      <a:pt x="101757" y="71715"/>
                    </a:cubicBezTo>
                    <a:cubicBezTo>
                      <a:pt x="117042" y="85743"/>
                      <a:pt x="134708" y="96930"/>
                      <a:pt x="153924" y="104749"/>
                    </a:cubicBezTo>
                    <a:cubicBezTo>
                      <a:pt x="161754" y="107597"/>
                      <a:pt x="168586" y="112659"/>
                      <a:pt x="173590" y="119320"/>
                    </a:cubicBezTo>
                    <a:close/>
                  </a:path>
                </a:pathLst>
              </a:custGeom>
              <a:grpFill/>
              <a:ln w="80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endParaRPr>
              </a:p>
            </p:txBody>
          </p:sp>
          <p:sp>
            <p:nvSpPr>
              <p:cNvPr id="78" name="Vrije vorm: vorm 77">
                <a:extLst>
                  <a:ext uri="{FF2B5EF4-FFF2-40B4-BE49-F238E27FC236}">
                    <a16:creationId xmlns:a16="http://schemas.microsoft.com/office/drawing/2014/main" id="{B3D94F01-D6EE-4E6C-B75C-B7EA39C50EB3}"/>
                  </a:ext>
                </a:extLst>
              </p:cNvPr>
              <p:cNvSpPr/>
              <p:nvPr/>
            </p:nvSpPr>
            <p:spPr>
              <a:xfrm>
                <a:off x="6017270" y="5106248"/>
                <a:ext cx="24530" cy="16354"/>
              </a:xfrm>
              <a:custGeom>
                <a:avLst/>
                <a:gdLst>
                  <a:gd name="connsiteX0" fmla="*/ 16354 w 24530"/>
                  <a:gd name="connsiteY0" fmla="*/ 0 h 16353"/>
                  <a:gd name="connsiteX1" fmla="*/ 8177 w 24530"/>
                  <a:gd name="connsiteY1" fmla="*/ 0 h 16353"/>
                  <a:gd name="connsiteX2" fmla="*/ 0 w 24530"/>
                  <a:gd name="connsiteY2" fmla="*/ 8177 h 16353"/>
                  <a:gd name="connsiteX3" fmla="*/ 8177 w 24530"/>
                  <a:gd name="connsiteY3" fmla="*/ 16354 h 16353"/>
                  <a:gd name="connsiteX4" fmla="*/ 16354 w 24530"/>
                  <a:gd name="connsiteY4" fmla="*/ 16354 h 16353"/>
                  <a:gd name="connsiteX5" fmla="*/ 24530 w 24530"/>
                  <a:gd name="connsiteY5" fmla="*/ 8177 h 16353"/>
                  <a:gd name="connsiteX6" fmla="*/ 16354 w 24530"/>
                  <a:gd name="connsiteY6" fmla="*/ 0 h 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30" h="16353">
                    <a:moveTo>
                      <a:pt x="16354" y="0"/>
                    </a:moveTo>
                    <a:lnTo>
                      <a:pt x="8177" y="0"/>
                    </a:lnTo>
                    <a:cubicBezTo>
                      <a:pt x="3661" y="0"/>
                      <a:pt x="0" y="3661"/>
                      <a:pt x="0" y="8177"/>
                    </a:cubicBezTo>
                    <a:cubicBezTo>
                      <a:pt x="0" y="12693"/>
                      <a:pt x="3661" y="16354"/>
                      <a:pt x="8177" y="16354"/>
                    </a:cubicBezTo>
                    <a:lnTo>
                      <a:pt x="16354" y="16354"/>
                    </a:lnTo>
                    <a:cubicBezTo>
                      <a:pt x="20869" y="16354"/>
                      <a:pt x="24530" y="12693"/>
                      <a:pt x="24530" y="8177"/>
                    </a:cubicBezTo>
                    <a:cubicBezTo>
                      <a:pt x="24530" y="3661"/>
                      <a:pt x="20869" y="0"/>
                      <a:pt x="16354" y="0"/>
                    </a:cubicBezTo>
                    <a:close/>
                  </a:path>
                </a:pathLst>
              </a:custGeom>
              <a:grpFill/>
              <a:ln w="80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endParaRPr>
              </a:p>
            </p:txBody>
          </p:sp>
          <p:sp>
            <p:nvSpPr>
              <p:cNvPr id="79" name="Vrije vorm: vorm 78">
                <a:extLst>
                  <a:ext uri="{FF2B5EF4-FFF2-40B4-BE49-F238E27FC236}">
                    <a16:creationId xmlns:a16="http://schemas.microsoft.com/office/drawing/2014/main" id="{1E3D5C8E-0700-44C8-B79C-44C360F90D81}"/>
                  </a:ext>
                </a:extLst>
              </p:cNvPr>
              <p:cNvSpPr/>
              <p:nvPr/>
            </p:nvSpPr>
            <p:spPr>
              <a:xfrm>
                <a:off x="6123568" y="4887098"/>
                <a:ext cx="220773" cy="269834"/>
              </a:xfrm>
              <a:custGeom>
                <a:avLst/>
                <a:gdLst>
                  <a:gd name="connsiteX0" fmla="*/ 186365 w 220773"/>
                  <a:gd name="connsiteY0" fmla="*/ 107471 h 269833"/>
                  <a:gd name="connsiteX1" fmla="*/ 218410 w 220773"/>
                  <a:gd name="connsiteY1" fmla="*/ 36979 h 269833"/>
                  <a:gd name="connsiteX2" fmla="*/ 215860 w 220773"/>
                  <a:gd name="connsiteY2" fmla="*/ 10794 h 269833"/>
                  <a:gd name="connsiteX3" fmla="*/ 191792 w 220773"/>
                  <a:gd name="connsiteY3" fmla="*/ 167 h 269833"/>
                  <a:gd name="connsiteX4" fmla="*/ 170723 w 220773"/>
                  <a:gd name="connsiteY4" fmla="*/ 15924 h 269833"/>
                  <a:gd name="connsiteX5" fmla="*/ 153078 w 220773"/>
                  <a:gd name="connsiteY5" fmla="*/ 57094 h 269833"/>
                  <a:gd name="connsiteX6" fmla="*/ 108342 w 220773"/>
                  <a:gd name="connsiteY6" fmla="*/ 59547 h 269833"/>
                  <a:gd name="connsiteX7" fmla="*/ 61530 w 220773"/>
                  <a:gd name="connsiteY7" fmla="*/ 89589 h 269833"/>
                  <a:gd name="connsiteX8" fmla="*/ 34277 w 220773"/>
                  <a:gd name="connsiteY8" fmla="*/ 109466 h 269833"/>
                  <a:gd name="connsiteX9" fmla="*/ 16354 w 220773"/>
                  <a:gd name="connsiteY9" fmla="*/ 163049 h 269833"/>
                  <a:gd name="connsiteX10" fmla="*/ 16354 w 220773"/>
                  <a:gd name="connsiteY10" fmla="*/ 178266 h 269833"/>
                  <a:gd name="connsiteX11" fmla="*/ 0 w 220773"/>
                  <a:gd name="connsiteY11" fmla="*/ 194620 h 269833"/>
                  <a:gd name="connsiteX12" fmla="*/ 0 w 220773"/>
                  <a:gd name="connsiteY12" fmla="*/ 260034 h 269833"/>
                  <a:gd name="connsiteX13" fmla="*/ 16354 w 220773"/>
                  <a:gd name="connsiteY13" fmla="*/ 276387 h 269833"/>
                  <a:gd name="connsiteX14" fmla="*/ 106298 w 220773"/>
                  <a:gd name="connsiteY14" fmla="*/ 276387 h 269833"/>
                  <a:gd name="connsiteX15" fmla="*/ 122652 w 220773"/>
                  <a:gd name="connsiteY15" fmla="*/ 260034 h 269833"/>
                  <a:gd name="connsiteX16" fmla="*/ 122652 w 220773"/>
                  <a:gd name="connsiteY16" fmla="*/ 194620 h 269833"/>
                  <a:gd name="connsiteX17" fmla="*/ 118220 w 220773"/>
                  <a:gd name="connsiteY17" fmla="*/ 183499 h 269833"/>
                  <a:gd name="connsiteX18" fmla="*/ 168613 w 220773"/>
                  <a:gd name="connsiteY18" fmla="*/ 133097 h 269833"/>
                  <a:gd name="connsiteX19" fmla="*/ 186365 w 220773"/>
                  <a:gd name="connsiteY19" fmla="*/ 107471 h 269833"/>
                  <a:gd name="connsiteX20" fmla="*/ 106298 w 220773"/>
                  <a:gd name="connsiteY20" fmla="*/ 260034 h 269833"/>
                  <a:gd name="connsiteX21" fmla="*/ 16354 w 220773"/>
                  <a:gd name="connsiteY21" fmla="*/ 260034 h 269833"/>
                  <a:gd name="connsiteX22" fmla="*/ 16354 w 220773"/>
                  <a:gd name="connsiteY22" fmla="*/ 194620 h 269833"/>
                  <a:gd name="connsiteX23" fmla="*/ 106298 w 220773"/>
                  <a:gd name="connsiteY23" fmla="*/ 194620 h 269833"/>
                  <a:gd name="connsiteX24" fmla="*/ 106298 w 220773"/>
                  <a:gd name="connsiteY24" fmla="*/ 260034 h 269833"/>
                  <a:gd name="connsiteX25" fmla="*/ 100321 w 220773"/>
                  <a:gd name="connsiteY25" fmla="*/ 178266 h 269833"/>
                  <a:gd name="connsiteX26" fmla="*/ 32707 w 220773"/>
                  <a:gd name="connsiteY26" fmla="*/ 178266 h 269833"/>
                  <a:gd name="connsiteX27" fmla="*/ 32707 w 220773"/>
                  <a:gd name="connsiteY27" fmla="*/ 163049 h 269833"/>
                  <a:gd name="connsiteX28" fmla="*/ 47041 w 220773"/>
                  <a:gd name="connsiteY28" fmla="*/ 119712 h 269833"/>
                  <a:gd name="connsiteX29" fmla="*/ 66665 w 220773"/>
                  <a:gd name="connsiteY29" fmla="*/ 105133 h 269833"/>
                  <a:gd name="connsiteX30" fmla="*/ 118841 w 220773"/>
                  <a:gd name="connsiteY30" fmla="*/ 72099 h 269833"/>
                  <a:gd name="connsiteX31" fmla="*/ 145375 w 220773"/>
                  <a:gd name="connsiteY31" fmla="*/ 71583 h 269833"/>
                  <a:gd name="connsiteX32" fmla="*/ 135244 w 220773"/>
                  <a:gd name="connsiteY32" fmla="*/ 83930 h 269833"/>
                  <a:gd name="connsiteX33" fmla="*/ 97892 w 220773"/>
                  <a:gd name="connsiteY33" fmla="*/ 121290 h 269833"/>
                  <a:gd name="connsiteX34" fmla="*/ 97992 w 220773"/>
                  <a:gd name="connsiteY34" fmla="*/ 132753 h 269833"/>
                  <a:gd name="connsiteX35" fmla="*/ 109454 w 220773"/>
                  <a:gd name="connsiteY35" fmla="*/ 132852 h 269833"/>
                  <a:gd name="connsiteX36" fmla="*/ 146806 w 220773"/>
                  <a:gd name="connsiteY36" fmla="*/ 95492 h 269833"/>
                  <a:gd name="connsiteX37" fmla="*/ 167428 w 220773"/>
                  <a:gd name="connsiteY37" fmla="*/ 65034 h 269833"/>
                  <a:gd name="connsiteX38" fmla="*/ 185719 w 220773"/>
                  <a:gd name="connsiteY38" fmla="*/ 22367 h 269833"/>
                  <a:gd name="connsiteX39" fmla="*/ 194648 w 220773"/>
                  <a:gd name="connsiteY39" fmla="*/ 16480 h 269833"/>
                  <a:gd name="connsiteX40" fmla="*/ 202820 w 220773"/>
                  <a:gd name="connsiteY40" fmla="*/ 20940 h 269833"/>
                  <a:gd name="connsiteX41" fmla="*/ 203496 w 220773"/>
                  <a:gd name="connsiteY41" fmla="*/ 30225 h 269833"/>
                  <a:gd name="connsiteX42" fmla="*/ 171451 w 220773"/>
                  <a:gd name="connsiteY42" fmla="*/ 100717 h 269833"/>
                  <a:gd name="connsiteX43" fmla="*/ 157019 w 220773"/>
                  <a:gd name="connsiteY43" fmla="*/ 121544 h 269833"/>
                  <a:gd name="connsiteX44" fmla="*/ 100321 w 220773"/>
                  <a:gd name="connsiteY44" fmla="*/ 178266 h 269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20773" h="269833">
                    <a:moveTo>
                      <a:pt x="186365" y="107471"/>
                    </a:moveTo>
                    <a:lnTo>
                      <a:pt x="218410" y="36979"/>
                    </a:lnTo>
                    <a:cubicBezTo>
                      <a:pt x="222350" y="28431"/>
                      <a:pt x="221375" y="18422"/>
                      <a:pt x="215860" y="10794"/>
                    </a:cubicBezTo>
                    <a:cubicBezTo>
                      <a:pt x="210344" y="3166"/>
                      <a:pt x="201145" y="-896"/>
                      <a:pt x="191792" y="167"/>
                    </a:cubicBezTo>
                    <a:cubicBezTo>
                      <a:pt x="182439" y="1230"/>
                      <a:pt x="174386" y="7253"/>
                      <a:pt x="170723" y="15924"/>
                    </a:cubicBezTo>
                    <a:lnTo>
                      <a:pt x="153078" y="57094"/>
                    </a:lnTo>
                    <a:cubicBezTo>
                      <a:pt x="139243" y="48006"/>
                      <a:pt x="121100" y="49000"/>
                      <a:pt x="108342" y="59547"/>
                    </a:cubicBezTo>
                    <a:cubicBezTo>
                      <a:pt x="94590" y="72189"/>
                      <a:pt x="78752" y="82353"/>
                      <a:pt x="61530" y="89589"/>
                    </a:cubicBezTo>
                    <a:cubicBezTo>
                      <a:pt x="50701" y="93415"/>
                      <a:pt x="41228" y="100324"/>
                      <a:pt x="34277" y="109466"/>
                    </a:cubicBezTo>
                    <a:cubicBezTo>
                      <a:pt x="22416" y="124787"/>
                      <a:pt x="16097" y="143675"/>
                      <a:pt x="16354" y="163049"/>
                    </a:cubicBezTo>
                    <a:lnTo>
                      <a:pt x="16354" y="178266"/>
                    </a:lnTo>
                    <a:cubicBezTo>
                      <a:pt x="7322" y="178266"/>
                      <a:pt x="0" y="185588"/>
                      <a:pt x="0" y="194620"/>
                    </a:cubicBezTo>
                    <a:lnTo>
                      <a:pt x="0" y="260034"/>
                    </a:lnTo>
                    <a:cubicBezTo>
                      <a:pt x="0" y="269066"/>
                      <a:pt x="7322" y="276387"/>
                      <a:pt x="16354" y="276387"/>
                    </a:cubicBezTo>
                    <a:lnTo>
                      <a:pt x="106298" y="276387"/>
                    </a:lnTo>
                    <a:cubicBezTo>
                      <a:pt x="115330" y="276387"/>
                      <a:pt x="122652" y="269066"/>
                      <a:pt x="122652" y="260034"/>
                    </a:cubicBezTo>
                    <a:lnTo>
                      <a:pt x="122652" y="194620"/>
                    </a:lnTo>
                    <a:cubicBezTo>
                      <a:pt x="122643" y="190484"/>
                      <a:pt x="121058" y="186507"/>
                      <a:pt x="118220" y="183499"/>
                    </a:cubicBezTo>
                    <a:lnTo>
                      <a:pt x="168613" y="133097"/>
                    </a:lnTo>
                    <a:cubicBezTo>
                      <a:pt x="176028" y="125696"/>
                      <a:pt x="182042" y="117014"/>
                      <a:pt x="186365" y="107471"/>
                    </a:cubicBezTo>
                    <a:close/>
                    <a:moveTo>
                      <a:pt x="106298" y="260034"/>
                    </a:moveTo>
                    <a:lnTo>
                      <a:pt x="16354" y="260034"/>
                    </a:lnTo>
                    <a:lnTo>
                      <a:pt x="16354" y="194620"/>
                    </a:lnTo>
                    <a:lnTo>
                      <a:pt x="106298" y="194620"/>
                    </a:lnTo>
                    <a:lnTo>
                      <a:pt x="106298" y="260034"/>
                    </a:lnTo>
                    <a:close/>
                    <a:moveTo>
                      <a:pt x="100321" y="178266"/>
                    </a:moveTo>
                    <a:lnTo>
                      <a:pt x="32707" y="178266"/>
                    </a:lnTo>
                    <a:lnTo>
                      <a:pt x="32707" y="163049"/>
                    </a:lnTo>
                    <a:cubicBezTo>
                      <a:pt x="32460" y="147400"/>
                      <a:pt x="37512" y="132127"/>
                      <a:pt x="47041" y="119712"/>
                    </a:cubicBezTo>
                    <a:cubicBezTo>
                      <a:pt x="52033" y="113055"/>
                      <a:pt x="58850" y="107990"/>
                      <a:pt x="66665" y="105133"/>
                    </a:cubicBezTo>
                    <a:cubicBezTo>
                      <a:pt x="85885" y="97315"/>
                      <a:pt x="103555" y="86128"/>
                      <a:pt x="118841" y="72099"/>
                    </a:cubicBezTo>
                    <a:cubicBezTo>
                      <a:pt x="126480" y="65750"/>
                      <a:pt x="137496" y="65536"/>
                      <a:pt x="145375" y="71583"/>
                    </a:cubicBezTo>
                    <a:cubicBezTo>
                      <a:pt x="142417" y="76026"/>
                      <a:pt x="139024" y="80162"/>
                      <a:pt x="135244" y="83930"/>
                    </a:cubicBezTo>
                    <a:lnTo>
                      <a:pt x="97892" y="121290"/>
                    </a:lnTo>
                    <a:cubicBezTo>
                      <a:pt x="94794" y="124499"/>
                      <a:pt x="94838" y="129598"/>
                      <a:pt x="97992" y="132753"/>
                    </a:cubicBezTo>
                    <a:cubicBezTo>
                      <a:pt x="101146" y="135907"/>
                      <a:pt x="106246" y="135951"/>
                      <a:pt x="109454" y="132852"/>
                    </a:cubicBezTo>
                    <a:lnTo>
                      <a:pt x="146806" y="95492"/>
                    </a:lnTo>
                    <a:cubicBezTo>
                      <a:pt x="155569" y="86756"/>
                      <a:pt x="162571" y="76415"/>
                      <a:pt x="167428" y="65034"/>
                    </a:cubicBezTo>
                    <a:lnTo>
                      <a:pt x="185719" y="22367"/>
                    </a:lnTo>
                    <a:cubicBezTo>
                      <a:pt x="187248" y="18794"/>
                      <a:pt x="190762" y="16478"/>
                      <a:pt x="194648" y="16480"/>
                    </a:cubicBezTo>
                    <a:cubicBezTo>
                      <a:pt x="197953" y="16481"/>
                      <a:pt x="201031" y="18161"/>
                      <a:pt x="202820" y="20940"/>
                    </a:cubicBezTo>
                    <a:cubicBezTo>
                      <a:pt x="204609" y="23719"/>
                      <a:pt x="204863" y="27217"/>
                      <a:pt x="203496" y="30225"/>
                    </a:cubicBezTo>
                    <a:lnTo>
                      <a:pt x="171451" y="100717"/>
                    </a:lnTo>
                    <a:cubicBezTo>
                      <a:pt x="167933" y="108472"/>
                      <a:pt x="163044" y="115527"/>
                      <a:pt x="157019" y="121544"/>
                    </a:cubicBezTo>
                    <a:lnTo>
                      <a:pt x="100321" y="178266"/>
                    </a:lnTo>
                    <a:close/>
                  </a:path>
                </a:pathLst>
              </a:custGeom>
              <a:grpFill/>
              <a:ln w="80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endParaRPr>
              </a:p>
            </p:txBody>
          </p:sp>
          <p:sp>
            <p:nvSpPr>
              <p:cNvPr id="80" name="Vrije vorm: vorm 79">
                <a:extLst>
                  <a:ext uri="{FF2B5EF4-FFF2-40B4-BE49-F238E27FC236}">
                    <a16:creationId xmlns:a16="http://schemas.microsoft.com/office/drawing/2014/main" id="{A2F222EF-5ADD-4595-A6E2-E65434C4754C}"/>
                  </a:ext>
                </a:extLst>
              </p:cNvPr>
              <p:cNvSpPr/>
              <p:nvPr/>
            </p:nvSpPr>
            <p:spPr>
              <a:xfrm>
                <a:off x="6156275" y="5106248"/>
                <a:ext cx="24530" cy="16354"/>
              </a:xfrm>
              <a:custGeom>
                <a:avLst/>
                <a:gdLst>
                  <a:gd name="connsiteX0" fmla="*/ 16354 w 24530"/>
                  <a:gd name="connsiteY0" fmla="*/ 0 h 16353"/>
                  <a:gd name="connsiteX1" fmla="*/ 8177 w 24530"/>
                  <a:gd name="connsiteY1" fmla="*/ 0 h 16353"/>
                  <a:gd name="connsiteX2" fmla="*/ 0 w 24530"/>
                  <a:gd name="connsiteY2" fmla="*/ 8177 h 16353"/>
                  <a:gd name="connsiteX3" fmla="*/ 8177 w 24530"/>
                  <a:gd name="connsiteY3" fmla="*/ 16354 h 16353"/>
                  <a:gd name="connsiteX4" fmla="*/ 16354 w 24530"/>
                  <a:gd name="connsiteY4" fmla="*/ 16354 h 16353"/>
                  <a:gd name="connsiteX5" fmla="*/ 24530 w 24530"/>
                  <a:gd name="connsiteY5" fmla="*/ 8177 h 16353"/>
                  <a:gd name="connsiteX6" fmla="*/ 16354 w 24530"/>
                  <a:gd name="connsiteY6" fmla="*/ 0 h 1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30" h="16353">
                    <a:moveTo>
                      <a:pt x="16354" y="0"/>
                    </a:moveTo>
                    <a:lnTo>
                      <a:pt x="8177" y="0"/>
                    </a:lnTo>
                    <a:cubicBezTo>
                      <a:pt x="3661" y="0"/>
                      <a:pt x="0" y="3661"/>
                      <a:pt x="0" y="8177"/>
                    </a:cubicBezTo>
                    <a:cubicBezTo>
                      <a:pt x="0" y="12693"/>
                      <a:pt x="3661" y="16354"/>
                      <a:pt x="8177" y="16354"/>
                    </a:cubicBezTo>
                    <a:lnTo>
                      <a:pt x="16354" y="16354"/>
                    </a:lnTo>
                    <a:cubicBezTo>
                      <a:pt x="20869" y="16354"/>
                      <a:pt x="24530" y="12693"/>
                      <a:pt x="24530" y="8177"/>
                    </a:cubicBezTo>
                    <a:cubicBezTo>
                      <a:pt x="24530" y="3661"/>
                      <a:pt x="20869" y="0"/>
                      <a:pt x="16354" y="0"/>
                    </a:cubicBezTo>
                    <a:close/>
                  </a:path>
                </a:pathLst>
              </a:custGeom>
              <a:grpFill/>
              <a:ln w="80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endParaRPr>
              </a:p>
            </p:txBody>
          </p:sp>
          <p:sp>
            <p:nvSpPr>
              <p:cNvPr id="81" name="Vrije vorm: vorm 80">
                <a:extLst>
                  <a:ext uri="{FF2B5EF4-FFF2-40B4-BE49-F238E27FC236}">
                    <a16:creationId xmlns:a16="http://schemas.microsoft.com/office/drawing/2014/main" id="{AD3DA166-AFB1-4D79-94C7-572858E2E6FD}"/>
                  </a:ext>
                </a:extLst>
              </p:cNvPr>
              <p:cNvSpPr/>
              <p:nvPr/>
            </p:nvSpPr>
            <p:spPr>
              <a:xfrm>
                <a:off x="6041800" y="4770998"/>
                <a:ext cx="114475" cy="114475"/>
              </a:xfrm>
              <a:custGeom>
                <a:avLst/>
                <a:gdLst>
                  <a:gd name="connsiteX0" fmla="*/ 13083 w 114474"/>
                  <a:gd name="connsiteY0" fmla="*/ 75227 h 114474"/>
                  <a:gd name="connsiteX1" fmla="*/ 1636 w 114474"/>
                  <a:gd name="connsiteY1" fmla="*/ 76863 h 114474"/>
                  <a:gd name="connsiteX2" fmla="*/ 3271 w 114474"/>
                  <a:gd name="connsiteY2" fmla="*/ 88310 h 114474"/>
                  <a:gd name="connsiteX3" fmla="*/ 35978 w 114474"/>
                  <a:gd name="connsiteY3" fmla="*/ 112841 h 114474"/>
                  <a:gd name="connsiteX4" fmla="*/ 40884 w 114474"/>
                  <a:gd name="connsiteY4" fmla="*/ 114476 h 114474"/>
                  <a:gd name="connsiteX5" fmla="*/ 42266 w 114474"/>
                  <a:gd name="connsiteY5" fmla="*/ 114362 h 114474"/>
                  <a:gd name="connsiteX6" fmla="*/ 47687 w 114474"/>
                  <a:gd name="connsiteY6" fmla="*/ 110837 h 114474"/>
                  <a:gd name="connsiteX7" fmla="*/ 113102 w 114474"/>
                  <a:gd name="connsiteY7" fmla="*/ 12716 h 114474"/>
                  <a:gd name="connsiteX8" fmla="*/ 113630 w 114474"/>
                  <a:gd name="connsiteY8" fmla="*/ 4555 h 114474"/>
                  <a:gd name="connsiteX9" fmla="*/ 106827 w 114474"/>
                  <a:gd name="connsiteY9" fmla="*/ 17 h 114474"/>
                  <a:gd name="connsiteX10" fmla="*/ 99496 w 114474"/>
                  <a:gd name="connsiteY10" fmla="*/ 3640 h 114474"/>
                  <a:gd name="connsiteX11" fmla="*/ 38873 w 114474"/>
                  <a:gd name="connsiteY11" fmla="*/ 94574 h 114474"/>
                  <a:gd name="connsiteX12" fmla="*/ 13083 w 114474"/>
                  <a:gd name="connsiteY12" fmla="*/ 75227 h 114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4474" h="114474">
                    <a:moveTo>
                      <a:pt x="13083" y="75227"/>
                    </a:moveTo>
                    <a:cubicBezTo>
                      <a:pt x="9471" y="72518"/>
                      <a:pt x="4345" y="73250"/>
                      <a:pt x="1636" y="76863"/>
                    </a:cubicBezTo>
                    <a:cubicBezTo>
                      <a:pt x="-1074" y="80476"/>
                      <a:pt x="-342" y="85601"/>
                      <a:pt x="3271" y="88310"/>
                    </a:cubicBezTo>
                    <a:lnTo>
                      <a:pt x="35978" y="112841"/>
                    </a:lnTo>
                    <a:cubicBezTo>
                      <a:pt x="37394" y="113902"/>
                      <a:pt x="39115" y="114476"/>
                      <a:pt x="40884" y="114476"/>
                    </a:cubicBezTo>
                    <a:cubicBezTo>
                      <a:pt x="41347" y="114475"/>
                      <a:pt x="41809" y="114436"/>
                      <a:pt x="42266" y="114362"/>
                    </a:cubicBezTo>
                    <a:cubicBezTo>
                      <a:pt x="44481" y="113982"/>
                      <a:pt x="46441" y="112707"/>
                      <a:pt x="47687" y="110837"/>
                    </a:cubicBezTo>
                    <a:lnTo>
                      <a:pt x="113102" y="12716"/>
                    </a:lnTo>
                    <a:cubicBezTo>
                      <a:pt x="114723" y="10285"/>
                      <a:pt x="114925" y="7175"/>
                      <a:pt x="113630" y="4555"/>
                    </a:cubicBezTo>
                    <a:cubicBezTo>
                      <a:pt x="112336" y="1936"/>
                      <a:pt x="109743" y="206"/>
                      <a:pt x="106827" y="17"/>
                    </a:cubicBezTo>
                    <a:cubicBezTo>
                      <a:pt x="103912" y="-172"/>
                      <a:pt x="101117" y="1209"/>
                      <a:pt x="99496" y="3640"/>
                    </a:cubicBezTo>
                    <a:lnTo>
                      <a:pt x="38873" y="94574"/>
                    </a:lnTo>
                    <a:lnTo>
                      <a:pt x="13083" y="75227"/>
                    </a:lnTo>
                    <a:close/>
                  </a:path>
                </a:pathLst>
              </a:custGeom>
              <a:solidFill>
                <a:schemeClr val="bg1"/>
              </a:solidFill>
              <a:ln w="80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9" name="Groep 138">
            <a:extLst>
              <a:ext uri="{FF2B5EF4-FFF2-40B4-BE49-F238E27FC236}">
                <a16:creationId xmlns:a16="http://schemas.microsoft.com/office/drawing/2014/main" id="{810BDD6E-8D44-4AEA-B728-D5277205C16B}"/>
              </a:ext>
            </a:extLst>
          </p:cNvPr>
          <p:cNvGrpSpPr/>
          <p:nvPr/>
        </p:nvGrpSpPr>
        <p:grpSpPr>
          <a:xfrm>
            <a:off x="7172481" y="4455200"/>
            <a:ext cx="2156400" cy="1674138"/>
            <a:chOff x="7172481" y="4455200"/>
            <a:chExt cx="2156400" cy="1674138"/>
          </a:xfrm>
        </p:grpSpPr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8CC0F1EE-CABD-481B-B78A-E510D7B555CE}"/>
                </a:ext>
              </a:extLst>
            </p:cNvPr>
            <p:cNvSpPr/>
            <p:nvPr/>
          </p:nvSpPr>
          <p:spPr>
            <a:xfrm>
              <a:off x="7172481" y="4455200"/>
              <a:ext cx="2156400" cy="16741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684000" rIns="72000" b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rPr>
                <a:t>treden buiten</a:t>
              </a:r>
              <a:br>
                <a:rPr kumimoji="0" lang="nl-NL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rPr>
              </a:br>
              <a:r>
                <a:rPr kumimoji="0" lang="nl-NL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rPr>
                <a:t>Nederland de regels</a:t>
              </a:r>
              <a:br>
                <a:rPr kumimoji="0" lang="nl-NL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rPr>
              </a:br>
              <a:r>
                <a:rPr kumimoji="0" lang="nl-NL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rPr>
                <a:t> van de NVM op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pic>
          <p:nvPicPr>
            <p:cNvPr id="83" name="Graphic 82">
              <a:extLst>
                <a:ext uri="{FF2B5EF4-FFF2-40B4-BE49-F238E27FC236}">
                  <a16:creationId xmlns:a16="http://schemas.microsoft.com/office/drawing/2014/main" id="{34BEE44A-4209-4100-8E31-748132C54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64337" y="4684771"/>
              <a:ext cx="439454" cy="439454"/>
            </a:xfrm>
            <a:prstGeom prst="rect">
              <a:avLst/>
            </a:prstGeom>
          </p:spPr>
        </p:pic>
      </p:grpSp>
      <p:grpSp>
        <p:nvGrpSpPr>
          <p:cNvPr id="140" name="Groep 139">
            <a:extLst>
              <a:ext uri="{FF2B5EF4-FFF2-40B4-BE49-F238E27FC236}">
                <a16:creationId xmlns:a16="http://schemas.microsoft.com/office/drawing/2014/main" id="{CEB04CD5-ED55-46FA-9367-14A1C8A75B69}"/>
              </a:ext>
            </a:extLst>
          </p:cNvPr>
          <p:cNvGrpSpPr/>
          <p:nvPr/>
        </p:nvGrpSpPr>
        <p:grpSpPr>
          <a:xfrm>
            <a:off x="9324123" y="4455200"/>
            <a:ext cx="2157207" cy="1674138"/>
            <a:chOff x="9324123" y="4455200"/>
            <a:chExt cx="2157207" cy="1674138"/>
          </a:xfrm>
        </p:grpSpPr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921AAE23-DA18-430B-AC9D-B97413C8B439}"/>
                </a:ext>
              </a:extLst>
            </p:cNvPr>
            <p:cNvSpPr/>
            <p:nvPr/>
          </p:nvSpPr>
          <p:spPr>
            <a:xfrm>
              <a:off x="9324123" y="4455200"/>
              <a:ext cx="2157207" cy="1674138"/>
            </a:xfrm>
            <a:prstGeom prst="rect">
              <a:avLst/>
            </a:prstGeom>
            <a:solidFill>
              <a:srgbClr val="002D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684000" rIns="72000" b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rPr>
                <a:t>aan hem verbonden personen zich gedragen volgens NVM regels 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grpSp>
          <p:nvGrpSpPr>
            <p:cNvPr id="99" name="Graphic 97">
              <a:extLst>
                <a:ext uri="{FF2B5EF4-FFF2-40B4-BE49-F238E27FC236}">
                  <a16:creationId xmlns:a16="http://schemas.microsoft.com/office/drawing/2014/main" id="{F80DD67A-557E-4FCC-9360-4DDB4CF89FDA}"/>
                </a:ext>
              </a:extLst>
            </p:cNvPr>
            <p:cNvGrpSpPr/>
            <p:nvPr/>
          </p:nvGrpSpPr>
          <p:grpSpPr>
            <a:xfrm>
              <a:off x="10163683" y="4684771"/>
              <a:ext cx="414341" cy="478086"/>
              <a:chOff x="10163683" y="4684771"/>
              <a:chExt cx="414341" cy="478086"/>
            </a:xfrm>
          </p:grpSpPr>
          <p:sp>
            <p:nvSpPr>
              <p:cNvPr id="100" name="Vrije vorm: vorm 99">
                <a:extLst>
                  <a:ext uri="{FF2B5EF4-FFF2-40B4-BE49-F238E27FC236}">
                    <a16:creationId xmlns:a16="http://schemas.microsoft.com/office/drawing/2014/main" id="{5617318E-5695-4F9E-AE27-1E68CEE2184F}"/>
                  </a:ext>
                </a:extLst>
              </p:cNvPr>
              <p:cNvSpPr/>
              <p:nvPr/>
            </p:nvSpPr>
            <p:spPr>
              <a:xfrm>
                <a:off x="10163683" y="4684771"/>
                <a:ext cx="414341" cy="478086"/>
              </a:xfrm>
              <a:custGeom>
                <a:avLst/>
                <a:gdLst>
                  <a:gd name="connsiteX0" fmla="*/ 413497 w 414341"/>
                  <a:gd name="connsiteY0" fmla="*/ 393864 h 478086"/>
                  <a:gd name="connsiteX1" fmla="*/ 413784 w 414341"/>
                  <a:gd name="connsiteY1" fmla="*/ 393196 h 478086"/>
                  <a:gd name="connsiteX2" fmla="*/ 414333 w 414341"/>
                  <a:gd name="connsiteY2" fmla="*/ 390468 h 478086"/>
                  <a:gd name="connsiteX3" fmla="*/ 414341 w 414341"/>
                  <a:gd name="connsiteY3" fmla="*/ 390437 h 478086"/>
                  <a:gd name="connsiteX4" fmla="*/ 414341 w 414341"/>
                  <a:gd name="connsiteY4" fmla="*/ 7968 h 478086"/>
                  <a:gd name="connsiteX5" fmla="*/ 406373 w 414341"/>
                  <a:gd name="connsiteY5" fmla="*/ 0 h 478086"/>
                  <a:gd name="connsiteX6" fmla="*/ 39841 w 414341"/>
                  <a:gd name="connsiteY6" fmla="*/ 0 h 478086"/>
                  <a:gd name="connsiteX7" fmla="*/ 0 w 414341"/>
                  <a:gd name="connsiteY7" fmla="*/ 39841 h 478086"/>
                  <a:gd name="connsiteX8" fmla="*/ 0 w 414341"/>
                  <a:gd name="connsiteY8" fmla="*/ 422309 h 478086"/>
                  <a:gd name="connsiteX9" fmla="*/ 724 w 414341"/>
                  <a:gd name="connsiteY9" fmla="*/ 422309 h 478086"/>
                  <a:gd name="connsiteX10" fmla="*/ 230 w 414341"/>
                  <a:gd name="connsiteY10" fmla="*/ 434962 h 478086"/>
                  <a:gd name="connsiteX11" fmla="*/ 50365 w 414341"/>
                  <a:gd name="connsiteY11" fmla="*/ 478086 h 478086"/>
                  <a:gd name="connsiteX12" fmla="*/ 406373 w 414341"/>
                  <a:gd name="connsiteY12" fmla="*/ 478086 h 478086"/>
                  <a:gd name="connsiteX13" fmla="*/ 413306 w 414341"/>
                  <a:gd name="connsiteY13" fmla="*/ 474040 h 478086"/>
                  <a:gd name="connsiteX14" fmla="*/ 413201 w 414341"/>
                  <a:gd name="connsiteY14" fmla="*/ 466013 h 478086"/>
                  <a:gd name="connsiteX15" fmla="*/ 413201 w 414341"/>
                  <a:gd name="connsiteY15" fmla="*/ 394534 h 478086"/>
                  <a:gd name="connsiteX16" fmla="*/ 413497 w 414341"/>
                  <a:gd name="connsiteY16" fmla="*/ 393864 h 478086"/>
                  <a:gd name="connsiteX17" fmla="*/ 15936 w 414341"/>
                  <a:gd name="connsiteY17" fmla="*/ 39841 h 478086"/>
                  <a:gd name="connsiteX18" fmla="*/ 39841 w 414341"/>
                  <a:gd name="connsiteY18" fmla="*/ 15936 h 478086"/>
                  <a:gd name="connsiteX19" fmla="*/ 47809 w 414341"/>
                  <a:gd name="connsiteY19" fmla="*/ 15936 h 478086"/>
                  <a:gd name="connsiteX20" fmla="*/ 47809 w 414341"/>
                  <a:gd name="connsiteY20" fmla="*/ 382508 h 478086"/>
                  <a:gd name="connsiteX21" fmla="*/ 15936 w 414341"/>
                  <a:gd name="connsiteY21" fmla="*/ 394884 h 478086"/>
                  <a:gd name="connsiteX22" fmla="*/ 393538 w 414341"/>
                  <a:gd name="connsiteY22" fmla="*/ 462150 h 478086"/>
                  <a:gd name="connsiteX23" fmla="*/ 50365 w 414341"/>
                  <a:gd name="connsiteY23" fmla="*/ 462150 h 478086"/>
                  <a:gd name="connsiteX24" fmla="*/ 16088 w 414341"/>
                  <a:gd name="connsiteY24" fmla="*/ 433425 h 478086"/>
                  <a:gd name="connsiteX25" fmla="*/ 24126 w 414341"/>
                  <a:gd name="connsiteY25" fmla="*/ 409171 h 478086"/>
                  <a:gd name="connsiteX26" fmla="*/ 48622 w 414341"/>
                  <a:gd name="connsiteY26" fmla="*/ 398405 h 478086"/>
                  <a:gd name="connsiteX27" fmla="*/ 393538 w 414341"/>
                  <a:gd name="connsiteY27" fmla="*/ 398405 h 478086"/>
                  <a:gd name="connsiteX28" fmla="*/ 393538 w 414341"/>
                  <a:gd name="connsiteY28" fmla="*/ 462150 h 478086"/>
                  <a:gd name="connsiteX29" fmla="*/ 398405 w 414341"/>
                  <a:gd name="connsiteY29" fmla="*/ 382469 h 478086"/>
                  <a:gd name="connsiteX30" fmla="*/ 63745 w 414341"/>
                  <a:gd name="connsiteY30" fmla="*/ 382469 h 478086"/>
                  <a:gd name="connsiteX31" fmla="*/ 63745 w 414341"/>
                  <a:gd name="connsiteY31" fmla="*/ 15936 h 478086"/>
                  <a:gd name="connsiteX32" fmla="*/ 398405 w 414341"/>
                  <a:gd name="connsiteY32" fmla="*/ 15936 h 478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414341" h="478086">
                    <a:moveTo>
                      <a:pt x="413497" y="393864"/>
                    </a:moveTo>
                    <a:cubicBezTo>
                      <a:pt x="413602" y="393639"/>
                      <a:pt x="413696" y="393425"/>
                      <a:pt x="413784" y="393196"/>
                    </a:cubicBezTo>
                    <a:cubicBezTo>
                      <a:pt x="414112" y="392308"/>
                      <a:pt x="414325" y="391402"/>
                      <a:pt x="414333" y="390468"/>
                    </a:cubicBezTo>
                    <a:cubicBezTo>
                      <a:pt x="414333" y="390460"/>
                      <a:pt x="414341" y="390453"/>
                      <a:pt x="414341" y="390437"/>
                    </a:cubicBezTo>
                    <a:lnTo>
                      <a:pt x="414341" y="7968"/>
                    </a:lnTo>
                    <a:cubicBezTo>
                      <a:pt x="414341" y="3560"/>
                      <a:pt x="410781" y="0"/>
                      <a:pt x="406373" y="0"/>
                    </a:cubicBezTo>
                    <a:lnTo>
                      <a:pt x="39841" y="0"/>
                    </a:lnTo>
                    <a:cubicBezTo>
                      <a:pt x="17874" y="0"/>
                      <a:pt x="0" y="17874"/>
                      <a:pt x="0" y="39841"/>
                    </a:cubicBezTo>
                    <a:lnTo>
                      <a:pt x="0" y="422309"/>
                    </a:lnTo>
                    <a:lnTo>
                      <a:pt x="724" y="422309"/>
                    </a:lnTo>
                    <a:cubicBezTo>
                      <a:pt x="31" y="426430"/>
                      <a:pt x="-183" y="430659"/>
                      <a:pt x="230" y="434962"/>
                    </a:cubicBezTo>
                    <a:cubicBezTo>
                      <a:pt x="2583" y="459146"/>
                      <a:pt x="24605" y="478086"/>
                      <a:pt x="50365" y="478086"/>
                    </a:cubicBezTo>
                    <a:lnTo>
                      <a:pt x="406373" y="478086"/>
                    </a:lnTo>
                    <a:cubicBezTo>
                      <a:pt x="409241" y="478086"/>
                      <a:pt x="411886" y="476549"/>
                      <a:pt x="413306" y="474040"/>
                    </a:cubicBezTo>
                    <a:cubicBezTo>
                      <a:pt x="414723" y="471546"/>
                      <a:pt x="414684" y="468476"/>
                      <a:pt x="413201" y="466013"/>
                    </a:cubicBezTo>
                    <a:cubicBezTo>
                      <a:pt x="399973" y="443965"/>
                      <a:pt x="399973" y="416578"/>
                      <a:pt x="413201" y="394534"/>
                    </a:cubicBezTo>
                    <a:cubicBezTo>
                      <a:pt x="413329" y="394323"/>
                      <a:pt x="413384" y="394086"/>
                      <a:pt x="413497" y="393864"/>
                    </a:cubicBezTo>
                    <a:close/>
                    <a:moveTo>
                      <a:pt x="15936" y="39841"/>
                    </a:moveTo>
                    <a:cubicBezTo>
                      <a:pt x="15936" y="26663"/>
                      <a:pt x="26663" y="15936"/>
                      <a:pt x="39841" y="15936"/>
                    </a:cubicBezTo>
                    <a:lnTo>
                      <a:pt x="47809" y="15936"/>
                    </a:lnTo>
                    <a:lnTo>
                      <a:pt x="47809" y="382508"/>
                    </a:lnTo>
                    <a:cubicBezTo>
                      <a:pt x="35977" y="382706"/>
                      <a:pt x="24636" y="387114"/>
                      <a:pt x="15936" y="394884"/>
                    </a:cubicBezTo>
                    <a:close/>
                    <a:moveTo>
                      <a:pt x="393538" y="462150"/>
                    </a:moveTo>
                    <a:lnTo>
                      <a:pt x="50365" y="462150"/>
                    </a:lnTo>
                    <a:cubicBezTo>
                      <a:pt x="32709" y="462150"/>
                      <a:pt x="17664" y="449528"/>
                      <a:pt x="16088" y="433425"/>
                    </a:cubicBezTo>
                    <a:cubicBezTo>
                      <a:pt x="15220" y="424461"/>
                      <a:pt x="18072" y="415847"/>
                      <a:pt x="24126" y="409171"/>
                    </a:cubicBezTo>
                    <a:cubicBezTo>
                      <a:pt x="30343" y="402327"/>
                      <a:pt x="39269" y="398405"/>
                      <a:pt x="48622" y="398405"/>
                    </a:cubicBezTo>
                    <a:lnTo>
                      <a:pt x="393538" y="398405"/>
                    </a:lnTo>
                    <a:cubicBezTo>
                      <a:pt x="385282" y="418858"/>
                      <a:pt x="385282" y="441697"/>
                      <a:pt x="393538" y="462150"/>
                    </a:cubicBezTo>
                    <a:close/>
                    <a:moveTo>
                      <a:pt x="398405" y="382469"/>
                    </a:moveTo>
                    <a:lnTo>
                      <a:pt x="63745" y="382469"/>
                    </a:lnTo>
                    <a:lnTo>
                      <a:pt x="63745" y="15936"/>
                    </a:lnTo>
                    <a:lnTo>
                      <a:pt x="398405" y="15936"/>
                    </a:lnTo>
                    <a:close/>
                  </a:path>
                </a:pathLst>
              </a:custGeom>
              <a:solidFill>
                <a:srgbClr val="C0C70A"/>
              </a:solidFill>
              <a:ln w="9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endParaRPr>
              </a:p>
            </p:txBody>
          </p:sp>
          <p:sp>
            <p:nvSpPr>
              <p:cNvPr id="101" name="Vrije vorm: vorm 100">
                <a:extLst>
                  <a:ext uri="{FF2B5EF4-FFF2-40B4-BE49-F238E27FC236}">
                    <a16:creationId xmlns:a16="http://schemas.microsoft.com/office/drawing/2014/main" id="{BD688D3A-6687-4A6D-B7A2-6D63C791D659}"/>
                  </a:ext>
                </a:extLst>
              </p:cNvPr>
              <p:cNvSpPr/>
              <p:nvPr/>
            </p:nvSpPr>
            <p:spPr>
              <a:xfrm>
                <a:off x="10394758" y="4955686"/>
                <a:ext cx="143426" cy="63745"/>
              </a:xfrm>
              <a:custGeom>
                <a:avLst/>
                <a:gdLst>
                  <a:gd name="connsiteX0" fmla="*/ 16575 w 143425"/>
                  <a:gd name="connsiteY0" fmla="*/ 47809 h 63744"/>
                  <a:gd name="connsiteX1" fmla="*/ 0 w 143425"/>
                  <a:gd name="connsiteY1" fmla="*/ 47809 h 63744"/>
                  <a:gd name="connsiteX2" fmla="*/ 0 w 143425"/>
                  <a:gd name="connsiteY2" fmla="*/ 63745 h 63744"/>
                  <a:gd name="connsiteX3" fmla="*/ 143426 w 143425"/>
                  <a:gd name="connsiteY3" fmla="*/ 63745 h 63744"/>
                  <a:gd name="connsiteX4" fmla="*/ 143426 w 143425"/>
                  <a:gd name="connsiteY4" fmla="*/ 47809 h 63744"/>
                  <a:gd name="connsiteX5" fmla="*/ 126851 w 143425"/>
                  <a:gd name="connsiteY5" fmla="*/ 47809 h 63744"/>
                  <a:gd name="connsiteX6" fmla="*/ 71713 w 143425"/>
                  <a:gd name="connsiteY6" fmla="*/ 0 h 63744"/>
                  <a:gd name="connsiteX7" fmla="*/ 16575 w 143425"/>
                  <a:gd name="connsiteY7" fmla="*/ 47809 h 63744"/>
                  <a:gd name="connsiteX8" fmla="*/ 110748 w 143425"/>
                  <a:gd name="connsiteY8" fmla="*/ 47809 h 63744"/>
                  <a:gd name="connsiteX9" fmla="*/ 32678 w 143425"/>
                  <a:gd name="connsiteY9" fmla="*/ 47809 h 63744"/>
                  <a:gd name="connsiteX10" fmla="*/ 71713 w 143425"/>
                  <a:gd name="connsiteY10" fmla="*/ 15936 h 63744"/>
                  <a:gd name="connsiteX11" fmla="*/ 110748 w 143425"/>
                  <a:gd name="connsiteY11" fmla="*/ 47809 h 63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3425" h="63744">
                    <a:moveTo>
                      <a:pt x="16575" y="47809"/>
                    </a:moveTo>
                    <a:lnTo>
                      <a:pt x="0" y="47809"/>
                    </a:lnTo>
                    <a:lnTo>
                      <a:pt x="0" y="63745"/>
                    </a:lnTo>
                    <a:lnTo>
                      <a:pt x="143426" y="63745"/>
                    </a:lnTo>
                    <a:lnTo>
                      <a:pt x="143426" y="47809"/>
                    </a:lnTo>
                    <a:lnTo>
                      <a:pt x="126851" y="47809"/>
                    </a:lnTo>
                    <a:cubicBezTo>
                      <a:pt x="122965" y="20827"/>
                      <a:pt x="99753" y="0"/>
                      <a:pt x="71713" y="0"/>
                    </a:cubicBezTo>
                    <a:cubicBezTo>
                      <a:pt x="43673" y="0"/>
                      <a:pt x="20461" y="20827"/>
                      <a:pt x="16575" y="47809"/>
                    </a:cubicBezTo>
                    <a:close/>
                    <a:moveTo>
                      <a:pt x="110748" y="47809"/>
                    </a:moveTo>
                    <a:lnTo>
                      <a:pt x="32678" y="47809"/>
                    </a:lnTo>
                    <a:cubicBezTo>
                      <a:pt x="36381" y="29651"/>
                      <a:pt x="52470" y="15936"/>
                      <a:pt x="71713" y="15936"/>
                    </a:cubicBezTo>
                    <a:cubicBezTo>
                      <a:pt x="90956" y="15936"/>
                      <a:pt x="107044" y="29651"/>
                      <a:pt x="110748" y="47809"/>
                    </a:cubicBezTo>
                    <a:close/>
                  </a:path>
                </a:pathLst>
              </a:custGeom>
              <a:solidFill>
                <a:schemeClr val="bg1"/>
              </a:solidFill>
              <a:ln w="9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endParaRPr>
              </a:p>
            </p:txBody>
          </p:sp>
          <p:sp>
            <p:nvSpPr>
              <p:cNvPr id="102" name="Vrije vorm: vorm 101">
                <a:extLst>
                  <a:ext uri="{FF2B5EF4-FFF2-40B4-BE49-F238E27FC236}">
                    <a16:creationId xmlns:a16="http://schemas.microsoft.com/office/drawing/2014/main" id="{2927AAD2-FDF2-443F-B5D1-3983AFEB47C9}"/>
                  </a:ext>
                </a:extLst>
              </p:cNvPr>
              <p:cNvSpPr/>
              <p:nvPr/>
            </p:nvSpPr>
            <p:spPr>
              <a:xfrm>
                <a:off x="10243361" y="4740781"/>
                <a:ext cx="250995" cy="250995"/>
              </a:xfrm>
              <a:custGeom>
                <a:avLst/>
                <a:gdLst>
                  <a:gd name="connsiteX0" fmla="*/ 24872 w 250995"/>
                  <a:gd name="connsiteY0" fmla="*/ 249042 h 250995"/>
                  <a:gd name="connsiteX1" fmla="*/ 30506 w 250995"/>
                  <a:gd name="connsiteY1" fmla="*/ 251376 h 250995"/>
                  <a:gd name="connsiteX2" fmla="*/ 36139 w 250995"/>
                  <a:gd name="connsiteY2" fmla="*/ 249042 h 250995"/>
                  <a:gd name="connsiteX3" fmla="*/ 142888 w 250995"/>
                  <a:gd name="connsiteY3" fmla="*/ 142294 h 250995"/>
                  <a:gd name="connsiteX4" fmla="*/ 152965 w 250995"/>
                  <a:gd name="connsiteY4" fmla="*/ 162459 h 250995"/>
                  <a:gd name="connsiteX5" fmla="*/ 154599 w 250995"/>
                  <a:gd name="connsiteY5" fmla="*/ 164396 h 250995"/>
                  <a:gd name="connsiteX6" fmla="*/ 154463 w 250995"/>
                  <a:gd name="connsiteY6" fmla="*/ 164533 h 250995"/>
                  <a:gd name="connsiteX7" fmla="*/ 176997 w 250995"/>
                  <a:gd name="connsiteY7" fmla="*/ 187064 h 250995"/>
                  <a:gd name="connsiteX8" fmla="*/ 193899 w 250995"/>
                  <a:gd name="connsiteY8" fmla="*/ 194067 h 250995"/>
                  <a:gd name="connsiteX9" fmla="*/ 210807 w 250995"/>
                  <a:gd name="connsiteY9" fmla="*/ 187064 h 250995"/>
                  <a:gd name="connsiteX10" fmla="*/ 244610 w 250995"/>
                  <a:gd name="connsiteY10" fmla="*/ 153265 h 250995"/>
                  <a:gd name="connsiteX11" fmla="*/ 244610 w 250995"/>
                  <a:gd name="connsiteY11" fmla="*/ 119455 h 250995"/>
                  <a:gd name="connsiteX12" fmla="*/ 222075 w 250995"/>
                  <a:gd name="connsiteY12" fmla="*/ 96921 h 250995"/>
                  <a:gd name="connsiteX13" fmla="*/ 221938 w 250995"/>
                  <a:gd name="connsiteY13" fmla="*/ 97057 h 250995"/>
                  <a:gd name="connsiteX14" fmla="*/ 220001 w 250995"/>
                  <a:gd name="connsiteY14" fmla="*/ 95423 h 250995"/>
                  <a:gd name="connsiteX15" fmla="*/ 177301 w 250995"/>
                  <a:gd name="connsiteY15" fmla="*/ 74078 h 250995"/>
                  <a:gd name="connsiteX16" fmla="*/ 155953 w 250995"/>
                  <a:gd name="connsiteY16" fmla="*/ 31374 h 250995"/>
                  <a:gd name="connsiteX17" fmla="*/ 154323 w 250995"/>
                  <a:gd name="connsiteY17" fmla="*/ 29441 h 250995"/>
                  <a:gd name="connsiteX18" fmla="*/ 154455 w 250995"/>
                  <a:gd name="connsiteY18" fmla="*/ 29305 h 250995"/>
                  <a:gd name="connsiteX19" fmla="*/ 131924 w 250995"/>
                  <a:gd name="connsiteY19" fmla="*/ 6770 h 250995"/>
                  <a:gd name="connsiteX20" fmla="*/ 98114 w 250995"/>
                  <a:gd name="connsiteY20" fmla="*/ 6770 h 250995"/>
                  <a:gd name="connsiteX21" fmla="*/ 64311 w 250995"/>
                  <a:gd name="connsiteY21" fmla="*/ 40572 h 250995"/>
                  <a:gd name="connsiteX22" fmla="*/ 64311 w 250995"/>
                  <a:gd name="connsiteY22" fmla="*/ 74378 h 250995"/>
                  <a:gd name="connsiteX23" fmla="*/ 86846 w 250995"/>
                  <a:gd name="connsiteY23" fmla="*/ 96913 h 250995"/>
                  <a:gd name="connsiteX24" fmla="*/ 86983 w 250995"/>
                  <a:gd name="connsiteY24" fmla="*/ 96776 h 250995"/>
                  <a:gd name="connsiteX25" fmla="*/ 88920 w 250995"/>
                  <a:gd name="connsiteY25" fmla="*/ 98411 h 250995"/>
                  <a:gd name="connsiteX26" fmla="*/ 109086 w 250995"/>
                  <a:gd name="connsiteY26" fmla="*/ 108491 h 250995"/>
                  <a:gd name="connsiteX27" fmla="*/ 2337 w 250995"/>
                  <a:gd name="connsiteY27" fmla="*/ 215240 h 250995"/>
                  <a:gd name="connsiteX28" fmla="*/ 2337 w 250995"/>
                  <a:gd name="connsiteY28" fmla="*/ 226507 h 250995"/>
                  <a:gd name="connsiteX29" fmla="*/ 233342 w 250995"/>
                  <a:gd name="connsiteY29" fmla="*/ 130722 h 250995"/>
                  <a:gd name="connsiteX30" fmla="*/ 233342 w 250995"/>
                  <a:gd name="connsiteY30" fmla="*/ 141998 h 250995"/>
                  <a:gd name="connsiteX31" fmla="*/ 199540 w 250995"/>
                  <a:gd name="connsiteY31" fmla="*/ 175796 h 250995"/>
                  <a:gd name="connsiteX32" fmla="*/ 188265 w 250995"/>
                  <a:gd name="connsiteY32" fmla="*/ 175796 h 250995"/>
                  <a:gd name="connsiteX33" fmla="*/ 171364 w 250995"/>
                  <a:gd name="connsiteY33" fmla="*/ 158899 h 250995"/>
                  <a:gd name="connsiteX34" fmla="*/ 216441 w 250995"/>
                  <a:gd name="connsiteY34" fmla="*/ 113822 h 250995"/>
                  <a:gd name="connsiteX35" fmla="*/ 75579 w 250995"/>
                  <a:gd name="connsiteY35" fmla="*/ 63115 h 250995"/>
                  <a:gd name="connsiteX36" fmla="*/ 75579 w 250995"/>
                  <a:gd name="connsiteY36" fmla="*/ 51839 h 250995"/>
                  <a:gd name="connsiteX37" fmla="*/ 109381 w 250995"/>
                  <a:gd name="connsiteY37" fmla="*/ 18037 h 250995"/>
                  <a:gd name="connsiteX38" fmla="*/ 120657 w 250995"/>
                  <a:gd name="connsiteY38" fmla="*/ 18037 h 250995"/>
                  <a:gd name="connsiteX39" fmla="*/ 137557 w 250995"/>
                  <a:gd name="connsiteY39" fmla="*/ 34938 h 250995"/>
                  <a:gd name="connsiteX40" fmla="*/ 92481 w 250995"/>
                  <a:gd name="connsiteY40" fmla="*/ 80011 h 250995"/>
                  <a:gd name="connsiteX41" fmla="*/ 105938 w 250995"/>
                  <a:gd name="connsiteY41" fmla="*/ 89097 h 250995"/>
                  <a:gd name="connsiteX42" fmla="*/ 146639 w 250995"/>
                  <a:gd name="connsiteY42" fmla="*/ 48396 h 250995"/>
                  <a:gd name="connsiteX43" fmla="*/ 164232 w 250995"/>
                  <a:gd name="connsiteY43" fmla="*/ 83583 h 250995"/>
                  <a:gd name="connsiteX44" fmla="*/ 167796 w 250995"/>
                  <a:gd name="connsiteY44" fmla="*/ 87144 h 250995"/>
                  <a:gd name="connsiteX45" fmla="*/ 202983 w 250995"/>
                  <a:gd name="connsiteY45" fmla="*/ 104737 h 250995"/>
                  <a:gd name="connsiteX46" fmla="*/ 162283 w 250995"/>
                  <a:gd name="connsiteY46" fmla="*/ 145441 h 250995"/>
                  <a:gd name="connsiteX47" fmla="*/ 144690 w 250995"/>
                  <a:gd name="connsiteY47" fmla="*/ 110254 h 250995"/>
                  <a:gd name="connsiteX48" fmla="*/ 141126 w 250995"/>
                  <a:gd name="connsiteY48" fmla="*/ 106690 h 250995"/>
                  <a:gd name="connsiteX49" fmla="*/ 124115 w 250995"/>
                  <a:gd name="connsiteY49" fmla="*/ 115996 h 250995"/>
                  <a:gd name="connsiteX50" fmla="*/ 131628 w 250995"/>
                  <a:gd name="connsiteY50" fmla="*/ 119751 h 250995"/>
                  <a:gd name="connsiteX51" fmla="*/ 135383 w 250995"/>
                  <a:gd name="connsiteY51" fmla="*/ 127264 h 250995"/>
                  <a:gd name="connsiteX52" fmla="*/ 30506 w 250995"/>
                  <a:gd name="connsiteY52" fmla="*/ 232141 h 250995"/>
                  <a:gd name="connsiteX53" fmla="*/ 19238 w 250995"/>
                  <a:gd name="connsiteY53" fmla="*/ 220873 h 250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250995" h="250995">
                    <a:moveTo>
                      <a:pt x="24872" y="249042"/>
                    </a:moveTo>
                    <a:cubicBezTo>
                      <a:pt x="26424" y="250594"/>
                      <a:pt x="28463" y="251376"/>
                      <a:pt x="30506" y="251376"/>
                    </a:cubicBezTo>
                    <a:cubicBezTo>
                      <a:pt x="32545" y="251376"/>
                      <a:pt x="34584" y="250594"/>
                      <a:pt x="36139" y="249042"/>
                    </a:cubicBezTo>
                    <a:lnTo>
                      <a:pt x="142888" y="142294"/>
                    </a:lnTo>
                    <a:lnTo>
                      <a:pt x="152965" y="162459"/>
                    </a:lnTo>
                    <a:cubicBezTo>
                      <a:pt x="153358" y="163233"/>
                      <a:pt x="154003" y="163798"/>
                      <a:pt x="154599" y="164396"/>
                    </a:cubicBezTo>
                    <a:lnTo>
                      <a:pt x="154463" y="164533"/>
                    </a:lnTo>
                    <a:lnTo>
                      <a:pt x="176997" y="187064"/>
                    </a:lnTo>
                    <a:cubicBezTo>
                      <a:pt x="181506" y="191573"/>
                      <a:pt x="187518" y="194067"/>
                      <a:pt x="193899" y="194067"/>
                    </a:cubicBezTo>
                    <a:cubicBezTo>
                      <a:pt x="200291" y="194067"/>
                      <a:pt x="206298" y="191585"/>
                      <a:pt x="210807" y="187064"/>
                    </a:cubicBezTo>
                    <a:lnTo>
                      <a:pt x="244610" y="153265"/>
                    </a:lnTo>
                    <a:cubicBezTo>
                      <a:pt x="253931" y="143943"/>
                      <a:pt x="253931" y="128777"/>
                      <a:pt x="244610" y="119455"/>
                    </a:cubicBezTo>
                    <a:lnTo>
                      <a:pt x="222075" y="96921"/>
                    </a:lnTo>
                    <a:lnTo>
                      <a:pt x="221938" y="97057"/>
                    </a:lnTo>
                    <a:cubicBezTo>
                      <a:pt x="221340" y="96457"/>
                      <a:pt x="220783" y="95816"/>
                      <a:pt x="220001" y="95423"/>
                    </a:cubicBezTo>
                    <a:lnTo>
                      <a:pt x="177301" y="74078"/>
                    </a:lnTo>
                    <a:lnTo>
                      <a:pt x="155953" y="31374"/>
                    </a:lnTo>
                    <a:cubicBezTo>
                      <a:pt x="155564" y="30604"/>
                      <a:pt x="154918" y="30036"/>
                      <a:pt x="154323" y="29441"/>
                    </a:cubicBezTo>
                    <a:lnTo>
                      <a:pt x="154455" y="29305"/>
                    </a:lnTo>
                    <a:lnTo>
                      <a:pt x="131924" y="6770"/>
                    </a:lnTo>
                    <a:cubicBezTo>
                      <a:pt x="122886" y="-2264"/>
                      <a:pt x="107133" y="-2249"/>
                      <a:pt x="98114" y="6770"/>
                    </a:cubicBezTo>
                    <a:lnTo>
                      <a:pt x="64311" y="40572"/>
                    </a:lnTo>
                    <a:cubicBezTo>
                      <a:pt x="54990" y="49894"/>
                      <a:pt x="54990" y="65056"/>
                      <a:pt x="64311" y="74378"/>
                    </a:cubicBezTo>
                    <a:lnTo>
                      <a:pt x="86846" y="96913"/>
                    </a:lnTo>
                    <a:lnTo>
                      <a:pt x="86983" y="96776"/>
                    </a:lnTo>
                    <a:cubicBezTo>
                      <a:pt x="87582" y="97376"/>
                      <a:pt x="88138" y="98021"/>
                      <a:pt x="88920" y="98411"/>
                    </a:cubicBezTo>
                    <a:lnTo>
                      <a:pt x="109086" y="108491"/>
                    </a:lnTo>
                    <a:lnTo>
                      <a:pt x="2337" y="215240"/>
                    </a:lnTo>
                    <a:cubicBezTo>
                      <a:pt x="-779" y="218356"/>
                      <a:pt x="-779" y="223391"/>
                      <a:pt x="2337" y="226507"/>
                    </a:cubicBezTo>
                    <a:close/>
                    <a:moveTo>
                      <a:pt x="233342" y="130722"/>
                    </a:moveTo>
                    <a:cubicBezTo>
                      <a:pt x="236447" y="133839"/>
                      <a:pt x="236447" y="138882"/>
                      <a:pt x="233342" y="141998"/>
                    </a:cubicBezTo>
                    <a:lnTo>
                      <a:pt x="199540" y="175796"/>
                    </a:lnTo>
                    <a:cubicBezTo>
                      <a:pt x="196424" y="178904"/>
                      <a:pt x="191382" y="178920"/>
                      <a:pt x="188265" y="175796"/>
                    </a:cubicBezTo>
                    <a:lnTo>
                      <a:pt x="171364" y="158899"/>
                    </a:lnTo>
                    <a:lnTo>
                      <a:pt x="216441" y="113822"/>
                    </a:lnTo>
                    <a:close/>
                    <a:moveTo>
                      <a:pt x="75579" y="63115"/>
                    </a:moveTo>
                    <a:cubicBezTo>
                      <a:pt x="72475" y="59998"/>
                      <a:pt x="72475" y="54952"/>
                      <a:pt x="75579" y="51839"/>
                    </a:cubicBezTo>
                    <a:lnTo>
                      <a:pt x="109381" y="18037"/>
                    </a:lnTo>
                    <a:cubicBezTo>
                      <a:pt x="112491" y="14921"/>
                      <a:pt x="117532" y="14921"/>
                      <a:pt x="120657" y="18037"/>
                    </a:cubicBezTo>
                    <a:lnTo>
                      <a:pt x="137557" y="34938"/>
                    </a:lnTo>
                    <a:lnTo>
                      <a:pt x="92481" y="80011"/>
                    </a:lnTo>
                    <a:close/>
                    <a:moveTo>
                      <a:pt x="105938" y="89097"/>
                    </a:moveTo>
                    <a:lnTo>
                      <a:pt x="146639" y="48396"/>
                    </a:lnTo>
                    <a:lnTo>
                      <a:pt x="164232" y="83583"/>
                    </a:lnTo>
                    <a:cubicBezTo>
                      <a:pt x="165006" y="85120"/>
                      <a:pt x="166259" y="86381"/>
                      <a:pt x="167796" y="87144"/>
                    </a:cubicBezTo>
                    <a:lnTo>
                      <a:pt x="202983" y="104737"/>
                    </a:lnTo>
                    <a:lnTo>
                      <a:pt x="162283" y="145441"/>
                    </a:lnTo>
                    <a:lnTo>
                      <a:pt x="144690" y="110254"/>
                    </a:lnTo>
                    <a:cubicBezTo>
                      <a:pt x="143915" y="108713"/>
                      <a:pt x="142662" y="107456"/>
                      <a:pt x="141126" y="106690"/>
                    </a:cubicBezTo>
                    <a:close/>
                    <a:moveTo>
                      <a:pt x="124115" y="115996"/>
                    </a:moveTo>
                    <a:lnTo>
                      <a:pt x="131628" y="119751"/>
                    </a:lnTo>
                    <a:lnTo>
                      <a:pt x="135383" y="127264"/>
                    </a:lnTo>
                    <a:lnTo>
                      <a:pt x="30506" y="232141"/>
                    </a:lnTo>
                    <a:lnTo>
                      <a:pt x="19238" y="220873"/>
                    </a:lnTo>
                    <a:close/>
                  </a:path>
                </a:pathLst>
              </a:custGeom>
              <a:solidFill>
                <a:schemeClr val="bg1"/>
              </a:solidFill>
              <a:ln w="9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7" name="Groep 136">
            <a:extLst>
              <a:ext uri="{FF2B5EF4-FFF2-40B4-BE49-F238E27FC236}">
                <a16:creationId xmlns:a16="http://schemas.microsoft.com/office/drawing/2014/main" id="{533D12FD-A756-4BED-A4D1-23CB69B6594B}"/>
              </a:ext>
            </a:extLst>
          </p:cNvPr>
          <p:cNvGrpSpPr/>
          <p:nvPr/>
        </p:nvGrpSpPr>
        <p:grpSpPr>
          <a:xfrm>
            <a:off x="2869193" y="4455200"/>
            <a:ext cx="2156400" cy="1674138"/>
            <a:chOff x="2869193" y="4455200"/>
            <a:chExt cx="2156400" cy="1674138"/>
          </a:xfrm>
        </p:grpSpPr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0E1FE80E-C722-4C52-9D05-0DC6B9BD25BA}"/>
                </a:ext>
              </a:extLst>
            </p:cNvPr>
            <p:cNvSpPr/>
            <p:nvPr/>
          </p:nvSpPr>
          <p:spPr>
            <a:xfrm>
              <a:off x="2869193" y="4455200"/>
              <a:ext cx="2156400" cy="16741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684000" rIns="72000" b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rPr>
                <a:t>medewerkers goede contacten onderhouden met hun collega’s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grpSp>
          <p:nvGrpSpPr>
            <p:cNvPr id="107" name="Graphic 105">
              <a:extLst>
                <a:ext uri="{FF2B5EF4-FFF2-40B4-BE49-F238E27FC236}">
                  <a16:creationId xmlns:a16="http://schemas.microsoft.com/office/drawing/2014/main" id="{46E3E577-93E8-42E9-9EE8-8FBAB8FEDD90}"/>
                </a:ext>
              </a:extLst>
            </p:cNvPr>
            <p:cNvGrpSpPr/>
            <p:nvPr/>
          </p:nvGrpSpPr>
          <p:grpSpPr>
            <a:xfrm>
              <a:off x="3709875" y="4743963"/>
              <a:ext cx="475036" cy="475036"/>
              <a:chOff x="3709875" y="4743963"/>
              <a:chExt cx="475036" cy="475036"/>
            </a:xfrm>
          </p:grpSpPr>
          <p:sp>
            <p:nvSpPr>
              <p:cNvPr id="108" name="Vrije vorm: vorm 107">
                <a:extLst>
                  <a:ext uri="{FF2B5EF4-FFF2-40B4-BE49-F238E27FC236}">
                    <a16:creationId xmlns:a16="http://schemas.microsoft.com/office/drawing/2014/main" id="{9CC810F3-C7EC-435B-80EC-5478297ECAB3}"/>
                  </a:ext>
                </a:extLst>
              </p:cNvPr>
              <p:cNvSpPr/>
              <p:nvPr/>
            </p:nvSpPr>
            <p:spPr>
              <a:xfrm>
                <a:off x="3709875" y="4803343"/>
                <a:ext cx="474108" cy="356277"/>
              </a:xfrm>
              <a:custGeom>
                <a:avLst/>
                <a:gdLst>
                  <a:gd name="connsiteX0" fmla="*/ 406156 w 474108"/>
                  <a:gd name="connsiteY0" fmla="*/ 121933 h 356277"/>
                  <a:gd name="connsiteX1" fmla="*/ 427532 w 474108"/>
                  <a:gd name="connsiteY1" fmla="*/ 71255 h 356277"/>
                  <a:gd name="connsiteX2" fmla="*/ 356277 w 474108"/>
                  <a:gd name="connsiteY2" fmla="*/ 0 h 356277"/>
                  <a:gd name="connsiteX3" fmla="*/ 319327 w 474108"/>
                  <a:gd name="connsiteY3" fmla="*/ 10322 h 356277"/>
                  <a:gd name="connsiteX4" fmla="*/ 316637 w 474108"/>
                  <a:gd name="connsiteY4" fmla="*/ 21193 h 356277"/>
                  <a:gd name="connsiteX5" fmla="*/ 327508 w 474108"/>
                  <a:gd name="connsiteY5" fmla="*/ 23884 h 356277"/>
                  <a:gd name="connsiteX6" fmla="*/ 356277 w 474108"/>
                  <a:gd name="connsiteY6" fmla="*/ 15835 h 356277"/>
                  <a:gd name="connsiteX7" fmla="*/ 411698 w 474108"/>
                  <a:gd name="connsiteY7" fmla="*/ 71255 h 356277"/>
                  <a:gd name="connsiteX8" fmla="*/ 386454 w 474108"/>
                  <a:gd name="connsiteY8" fmla="*/ 117680 h 356277"/>
                  <a:gd name="connsiteX9" fmla="*/ 340952 w 474108"/>
                  <a:gd name="connsiteY9" fmla="*/ 124526 h 356277"/>
                  <a:gd name="connsiteX10" fmla="*/ 331164 w 474108"/>
                  <a:gd name="connsiteY10" fmla="*/ 129961 h 356277"/>
                  <a:gd name="connsiteX11" fmla="*/ 336608 w 474108"/>
                  <a:gd name="connsiteY11" fmla="*/ 139750 h 356277"/>
                  <a:gd name="connsiteX12" fmla="*/ 356277 w 474108"/>
                  <a:gd name="connsiteY12" fmla="*/ 142510 h 356277"/>
                  <a:gd name="connsiteX13" fmla="*/ 391444 w 474108"/>
                  <a:gd name="connsiteY13" fmla="*/ 132981 h 356277"/>
                  <a:gd name="connsiteX14" fmla="*/ 459201 w 474108"/>
                  <a:gd name="connsiteY14" fmla="*/ 229600 h 356277"/>
                  <a:gd name="connsiteX15" fmla="*/ 459201 w 474108"/>
                  <a:gd name="connsiteY15" fmla="*/ 269187 h 356277"/>
                  <a:gd name="connsiteX16" fmla="*/ 387007 w 474108"/>
                  <a:gd name="connsiteY16" fmla="*/ 269187 h 356277"/>
                  <a:gd name="connsiteX17" fmla="*/ 299603 w 474108"/>
                  <a:gd name="connsiteY17" fmla="*/ 148057 h 356277"/>
                  <a:gd name="connsiteX18" fmla="*/ 324607 w 474108"/>
                  <a:gd name="connsiteY18" fmla="*/ 87090 h 356277"/>
                  <a:gd name="connsiteX19" fmla="*/ 237518 w 474108"/>
                  <a:gd name="connsiteY19" fmla="*/ 0 h 356277"/>
                  <a:gd name="connsiteX20" fmla="*/ 150428 w 474108"/>
                  <a:gd name="connsiteY20" fmla="*/ 87090 h 356277"/>
                  <a:gd name="connsiteX21" fmla="*/ 175446 w 474108"/>
                  <a:gd name="connsiteY21" fmla="*/ 148073 h 356277"/>
                  <a:gd name="connsiteX22" fmla="*/ 131122 w 474108"/>
                  <a:gd name="connsiteY22" fmla="*/ 178646 h 356277"/>
                  <a:gd name="connsiteX23" fmla="*/ 87952 w 474108"/>
                  <a:gd name="connsiteY23" fmla="*/ 269189 h 356277"/>
                  <a:gd name="connsiteX24" fmla="*/ 15835 w 474108"/>
                  <a:gd name="connsiteY24" fmla="*/ 269189 h 356277"/>
                  <a:gd name="connsiteX25" fmla="*/ 15835 w 474108"/>
                  <a:gd name="connsiteY25" fmla="*/ 229602 h 356277"/>
                  <a:gd name="connsiteX26" fmla="*/ 45958 w 474108"/>
                  <a:gd name="connsiteY26" fmla="*/ 156839 h 356277"/>
                  <a:gd name="connsiteX27" fmla="*/ 83667 w 474108"/>
                  <a:gd name="connsiteY27" fmla="*/ 133026 h 356277"/>
                  <a:gd name="connsiteX28" fmla="*/ 118759 w 474108"/>
                  <a:gd name="connsiteY28" fmla="*/ 142511 h 356277"/>
                  <a:gd name="connsiteX29" fmla="*/ 138428 w 474108"/>
                  <a:gd name="connsiteY29" fmla="*/ 139751 h 356277"/>
                  <a:gd name="connsiteX30" fmla="*/ 143872 w 474108"/>
                  <a:gd name="connsiteY30" fmla="*/ 129962 h 356277"/>
                  <a:gd name="connsiteX31" fmla="*/ 134084 w 474108"/>
                  <a:gd name="connsiteY31" fmla="*/ 124527 h 356277"/>
                  <a:gd name="connsiteX32" fmla="*/ 88544 w 474108"/>
                  <a:gd name="connsiteY32" fmla="*/ 117661 h 356277"/>
                  <a:gd name="connsiteX33" fmla="*/ 63338 w 474108"/>
                  <a:gd name="connsiteY33" fmla="*/ 71255 h 356277"/>
                  <a:gd name="connsiteX34" fmla="*/ 118759 w 474108"/>
                  <a:gd name="connsiteY34" fmla="*/ 15835 h 356277"/>
                  <a:gd name="connsiteX35" fmla="*/ 147528 w 474108"/>
                  <a:gd name="connsiteY35" fmla="*/ 23884 h 356277"/>
                  <a:gd name="connsiteX36" fmla="*/ 158399 w 474108"/>
                  <a:gd name="connsiteY36" fmla="*/ 21193 h 356277"/>
                  <a:gd name="connsiteX37" fmla="*/ 155709 w 474108"/>
                  <a:gd name="connsiteY37" fmla="*/ 10322 h 356277"/>
                  <a:gd name="connsiteX38" fmla="*/ 118759 w 474108"/>
                  <a:gd name="connsiteY38" fmla="*/ 0 h 356277"/>
                  <a:gd name="connsiteX39" fmla="*/ 47504 w 474108"/>
                  <a:gd name="connsiteY39" fmla="*/ 71255 h 356277"/>
                  <a:gd name="connsiteX40" fmla="*/ 68828 w 474108"/>
                  <a:gd name="connsiteY40" fmla="*/ 121892 h 356277"/>
                  <a:gd name="connsiteX41" fmla="*/ 34762 w 474108"/>
                  <a:gd name="connsiteY41" fmla="*/ 145635 h 356277"/>
                  <a:gd name="connsiteX42" fmla="*/ 0 w 474108"/>
                  <a:gd name="connsiteY42" fmla="*/ 229601 h 356277"/>
                  <a:gd name="connsiteX43" fmla="*/ 0 w 474108"/>
                  <a:gd name="connsiteY43" fmla="*/ 277105 h 356277"/>
                  <a:gd name="connsiteX44" fmla="*/ 7917 w 474108"/>
                  <a:gd name="connsiteY44" fmla="*/ 285022 h 356277"/>
                  <a:gd name="connsiteX45" fmla="*/ 87089 w 474108"/>
                  <a:gd name="connsiteY45" fmla="*/ 285022 h 356277"/>
                  <a:gd name="connsiteX46" fmla="*/ 87089 w 474108"/>
                  <a:gd name="connsiteY46" fmla="*/ 348360 h 356277"/>
                  <a:gd name="connsiteX47" fmla="*/ 95006 w 474108"/>
                  <a:gd name="connsiteY47" fmla="*/ 356277 h 356277"/>
                  <a:gd name="connsiteX48" fmla="*/ 380028 w 474108"/>
                  <a:gd name="connsiteY48" fmla="*/ 356277 h 356277"/>
                  <a:gd name="connsiteX49" fmla="*/ 387945 w 474108"/>
                  <a:gd name="connsiteY49" fmla="*/ 348360 h 356277"/>
                  <a:gd name="connsiteX50" fmla="*/ 387945 w 474108"/>
                  <a:gd name="connsiteY50" fmla="*/ 285022 h 356277"/>
                  <a:gd name="connsiteX51" fmla="*/ 467117 w 474108"/>
                  <a:gd name="connsiteY51" fmla="*/ 285022 h 356277"/>
                  <a:gd name="connsiteX52" fmla="*/ 475034 w 474108"/>
                  <a:gd name="connsiteY52" fmla="*/ 277105 h 356277"/>
                  <a:gd name="connsiteX53" fmla="*/ 475034 w 474108"/>
                  <a:gd name="connsiteY53" fmla="*/ 229601 h 356277"/>
                  <a:gd name="connsiteX54" fmla="*/ 406156 w 474108"/>
                  <a:gd name="connsiteY54" fmla="*/ 121933 h 356277"/>
                  <a:gd name="connsiteX55" fmla="*/ 166263 w 474108"/>
                  <a:gd name="connsiteY55" fmla="*/ 87090 h 356277"/>
                  <a:gd name="connsiteX56" fmla="*/ 237518 w 474108"/>
                  <a:gd name="connsiteY56" fmla="*/ 15835 h 356277"/>
                  <a:gd name="connsiteX57" fmla="*/ 308773 w 474108"/>
                  <a:gd name="connsiteY57" fmla="*/ 87090 h 356277"/>
                  <a:gd name="connsiteX58" fmla="*/ 237518 w 474108"/>
                  <a:gd name="connsiteY58" fmla="*/ 158346 h 356277"/>
                  <a:gd name="connsiteX59" fmla="*/ 166263 w 474108"/>
                  <a:gd name="connsiteY59" fmla="*/ 87090 h 356277"/>
                  <a:gd name="connsiteX60" fmla="*/ 372112 w 474108"/>
                  <a:gd name="connsiteY60" fmla="*/ 340442 h 356277"/>
                  <a:gd name="connsiteX61" fmla="*/ 102924 w 474108"/>
                  <a:gd name="connsiteY61" fmla="*/ 340442 h 356277"/>
                  <a:gd name="connsiteX62" fmla="*/ 102924 w 474108"/>
                  <a:gd name="connsiteY62" fmla="*/ 285022 h 356277"/>
                  <a:gd name="connsiteX63" fmla="*/ 142309 w 474108"/>
                  <a:gd name="connsiteY63" fmla="*/ 189848 h 356277"/>
                  <a:gd name="connsiteX64" fmla="*/ 189288 w 474108"/>
                  <a:gd name="connsiteY64" fmla="*/ 159547 h 356277"/>
                  <a:gd name="connsiteX65" fmla="*/ 237518 w 474108"/>
                  <a:gd name="connsiteY65" fmla="*/ 174180 h 356277"/>
                  <a:gd name="connsiteX66" fmla="*/ 285820 w 474108"/>
                  <a:gd name="connsiteY66" fmla="*/ 159504 h 356277"/>
                  <a:gd name="connsiteX67" fmla="*/ 372112 w 474108"/>
                  <a:gd name="connsiteY67" fmla="*/ 285022 h 356277"/>
                  <a:gd name="connsiteX68" fmla="*/ 372112 w 474108"/>
                  <a:gd name="connsiteY68" fmla="*/ 340442 h 356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474108" h="356277">
                    <a:moveTo>
                      <a:pt x="406156" y="121933"/>
                    </a:moveTo>
                    <a:cubicBezTo>
                      <a:pt x="419666" y="108702"/>
                      <a:pt x="427532" y="90627"/>
                      <a:pt x="427532" y="71255"/>
                    </a:cubicBezTo>
                    <a:cubicBezTo>
                      <a:pt x="427532" y="31967"/>
                      <a:pt x="395570" y="0"/>
                      <a:pt x="356277" y="0"/>
                    </a:cubicBezTo>
                    <a:cubicBezTo>
                      <a:pt x="343295" y="0"/>
                      <a:pt x="330523" y="3568"/>
                      <a:pt x="319327" y="10322"/>
                    </a:cubicBezTo>
                    <a:cubicBezTo>
                      <a:pt x="315585" y="12584"/>
                      <a:pt x="314379" y="17446"/>
                      <a:pt x="316637" y="21193"/>
                    </a:cubicBezTo>
                    <a:cubicBezTo>
                      <a:pt x="318894" y="24939"/>
                      <a:pt x="323765" y="26133"/>
                      <a:pt x="327508" y="23884"/>
                    </a:cubicBezTo>
                    <a:cubicBezTo>
                      <a:pt x="336236" y="18618"/>
                      <a:pt x="346180" y="15835"/>
                      <a:pt x="356277" y="15835"/>
                    </a:cubicBezTo>
                    <a:cubicBezTo>
                      <a:pt x="386832" y="15835"/>
                      <a:pt x="411698" y="40696"/>
                      <a:pt x="411698" y="71255"/>
                    </a:cubicBezTo>
                    <a:cubicBezTo>
                      <a:pt x="411698" y="90074"/>
                      <a:pt x="402273" y="107420"/>
                      <a:pt x="386454" y="117680"/>
                    </a:cubicBezTo>
                    <a:cubicBezTo>
                      <a:pt x="373170" y="126394"/>
                      <a:pt x="356331" y="128906"/>
                      <a:pt x="340952" y="124526"/>
                    </a:cubicBezTo>
                    <a:cubicBezTo>
                      <a:pt x="336793" y="123328"/>
                      <a:pt x="332370" y="125756"/>
                      <a:pt x="331164" y="129961"/>
                    </a:cubicBezTo>
                    <a:cubicBezTo>
                      <a:pt x="329965" y="134167"/>
                      <a:pt x="332401" y="138547"/>
                      <a:pt x="336608" y="139750"/>
                    </a:cubicBezTo>
                    <a:cubicBezTo>
                      <a:pt x="343009" y="141582"/>
                      <a:pt x="349627" y="142510"/>
                      <a:pt x="356277" y="142510"/>
                    </a:cubicBezTo>
                    <a:cubicBezTo>
                      <a:pt x="368726" y="142510"/>
                      <a:pt x="380760" y="139114"/>
                      <a:pt x="391444" y="132981"/>
                    </a:cubicBezTo>
                    <a:cubicBezTo>
                      <a:pt x="432087" y="147708"/>
                      <a:pt x="459201" y="186081"/>
                      <a:pt x="459201" y="229600"/>
                    </a:cubicBezTo>
                    <a:lnTo>
                      <a:pt x="459201" y="269187"/>
                    </a:lnTo>
                    <a:lnTo>
                      <a:pt x="387007" y="269187"/>
                    </a:lnTo>
                    <a:cubicBezTo>
                      <a:pt x="381399" y="216306"/>
                      <a:pt x="348130" y="170030"/>
                      <a:pt x="299603" y="148057"/>
                    </a:cubicBezTo>
                    <a:cubicBezTo>
                      <a:pt x="315045" y="132335"/>
                      <a:pt x="324607" y="110817"/>
                      <a:pt x="324607" y="87090"/>
                    </a:cubicBezTo>
                    <a:cubicBezTo>
                      <a:pt x="324608" y="39068"/>
                      <a:pt x="285539" y="0"/>
                      <a:pt x="237518" y="0"/>
                    </a:cubicBezTo>
                    <a:cubicBezTo>
                      <a:pt x="189497" y="0"/>
                      <a:pt x="150428" y="39068"/>
                      <a:pt x="150428" y="87090"/>
                    </a:cubicBezTo>
                    <a:cubicBezTo>
                      <a:pt x="150428" y="110824"/>
                      <a:pt x="159995" y="132349"/>
                      <a:pt x="175446" y="148073"/>
                    </a:cubicBezTo>
                    <a:cubicBezTo>
                      <a:pt x="159115" y="155493"/>
                      <a:pt x="143968" y="165873"/>
                      <a:pt x="131122" y="178646"/>
                    </a:cubicBezTo>
                    <a:cubicBezTo>
                      <a:pt x="106495" y="203343"/>
                      <a:pt x="91509" y="235042"/>
                      <a:pt x="87952" y="269189"/>
                    </a:cubicBezTo>
                    <a:lnTo>
                      <a:pt x="15835" y="269189"/>
                    </a:lnTo>
                    <a:lnTo>
                      <a:pt x="15835" y="229602"/>
                    </a:lnTo>
                    <a:cubicBezTo>
                      <a:pt x="15835" y="202185"/>
                      <a:pt x="26544" y="176335"/>
                      <a:pt x="45958" y="156839"/>
                    </a:cubicBezTo>
                    <a:cubicBezTo>
                      <a:pt x="56645" y="146219"/>
                      <a:pt x="69657" y="138118"/>
                      <a:pt x="83667" y="133026"/>
                    </a:cubicBezTo>
                    <a:cubicBezTo>
                      <a:pt x="94352" y="139134"/>
                      <a:pt x="106350" y="142511"/>
                      <a:pt x="118759" y="142511"/>
                    </a:cubicBezTo>
                    <a:cubicBezTo>
                      <a:pt x="125409" y="142511"/>
                      <a:pt x="132027" y="141583"/>
                      <a:pt x="138428" y="139751"/>
                    </a:cubicBezTo>
                    <a:cubicBezTo>
                      <a:pt x="142634" y="138548"/>
                      <a:pt x="145070" y="134168"/>
                      <a:pt x="143872" y="129962"/>
                    </a:cubicBezTo>
                    <a:cubicBezTo>
                      <a:pt x="142666" y="125757"/>
                      <a:pt x="138243" y="123332"/>
                      <a:pt x="134084" y="124527"/>
                    </a:cubicBezTo>
                    <a:cubicBezTo>
                      <a:pt x="118713" y="128915"/>
                      <a:pt x="101881" y="126406"/>
                      <a:pt x="88544" y="117661"/>
                    </a:cubicBezTo>
                    <a:cubicBezTo>
                      <a:pt x="72764" y="107420"/>
                      <a:pt x="63338" y="90075"/>
                      <a:pt x="63338" y="71255"/>
                    </a:cubicBezTo>
                    <a:cubicBezTo>
                      <a:pt x="63338" y="40696"/>
                      <a:pt x="88204" y="15835"/>
                      <a:pt x="118759" y="15835"/>
                    </a:cubicBezTo>
                    <a:cubicBezTo>
                      <a:pt x="128856" y="15835"/>
                      <a:pt x="138800" y="18618"/>
                      <a:pt x="147528" y="23884"/>
                    </a:cubicBezTo>
                    <a:cubicBezTo>
                      <a:pt x="151286" y="26133"/>
                      <a:pt x="156134" y="24927"/>
                      <a:pt x="158399" y="21193"/>
                    </a:cubicBezTo>
                    <a:cubicBezTo>
                      <a:pt x="160657" y="17447"/>
                      <a:pt x="159451" y="12584"/>
                      <a:pt x="155709" y="10322"/>
                    </a:cubicBezTo>
                    <a:cubicBezTo>
                      <a:pt x="144513" y="3568"/>
                      <a:pt x="131741" y="0"/>
                      <a:pt x="118759" y="0"/>
                    </a:cubicBezTo>
                    <a:cubicBezTo>
                      <a:pt x="79466" y="0"/>
                      <a:pt x="47504" y="31967"/>
                      <a:pt x="47504" y="71255"/>
                    </a:cubicBezTo>
                    <a:cubicBezTo>
                      <a:pt x="47504" y="90612"/>
                      <a:pt x="55357" y="108673"/>
                      <a:pt x="68828" y="121892"/>
                    </a:cubicBezTo>
                    <a:cubicBezTo>
                      <a:pt x="56272" y="127729"/>
                      <a:pt x="44676" y="135787"/>
                      <a:pt x="34762" y="145635"/>
                    </a:cubicBezTo>
                    <a:cubicBezTo>
                      <a:pt x="12347" y="168149"/>
                      <a:pt x="0" y="197967"/>
                      <a:pt x="0" y="229601"/>
                    </a:cubicBezTo>
                    <a:lnTo>
                      <a:pt x="0" y="277105"/>
                    </a:lnTo>
                    <a:cubicBezTo>
                      <a:pt x="0" y="281477"/>
                      <a:pt x="3541" y="285022"/>
                      <a:pt x="7917" y="285022"/>
                    </a:cubicBezTo>
                    <a:lnTo>
                      <a:pt x="87089" y="285022"/>
                    </a:lnTo>
                    <a:lnTo>
                      <a:pt x="87089" y="348360"/>
                    </a:lnTo>
                    <a:cubicBezTo>
                      <a:pt x="87089" y="352733"/>
                      <a:pt x="90631" y="356277"/>
                      <a:pt x="95006" y="356277"/>
                    </a:cubicBezTo>
                    <a:lnTo>
                      <a:pt x="380028" y="356277"/>
                    </a:lnTo>
                    <a:cubicBezTo>
                      <a:pt x="384404" y="356277"/>
                      <a:pt x="387945" y="352732"/>
                      <a:pt x="387945" y="348360"/>
                    </a:cubicBezTo>
                    <a:lnTo>
                      <a:pt x="387945" y="285022"/>
                    </a:lnTo>
                    <a:lnTo>
                      <a:pt x="467117" y="285022"/>
                    </a:lnTo>
                    <a:cubicBezTo>
                      <a:pt x="471494" y="285022"/>
                      <a:pt x="475034" y="281476"/>
                      <a:pt x="475034" y="277105"/>
                    </a:cubicBezTo>
                    <a:lnTo>
                      <a:pt x="475034" y="229601"/>
                    </a:lnTo>
                    <a:cubicBezTo>
                      <a:pt x="475036" y="182789"/>
                      <a:pt x="447831" y="141145"/>
                      <a:pt x="406156" y="121933"/>
                    </a:cubicBezTo>
                    <a:close/>
                    <a:moveTo>
                      <a:pt x="166263" y="87090"/>
                    </a:moveTo>
                    <a:cubicBezTo>
                      <a:pt x="166263" y="47801"/>
                      <a:pt x="198225" y="15835"/>
                      <a:pt x="237518" y="15835"/>
                    </a:cubicBezTo>
                    <a:cubicBezTo>
                      <a:pt x="276811" y="15835"/>
                      <a:pt x="308773" y="47801"/>
                      <a:pt x="308773" y="87090"/>
                    </a:cubicBezTo>
                    <a:cubicBezTo>
                      <a:pt x="308773" y="126379"/>
                      <a:pt x="276811" y="158346"/>
                      <a:pt x="237518" y="158346"/>
                    </a:cubicBezTo>
                    <a:cubicBezTo>
                      <a:pt x="198225" y="158346"/>
                      <a:pt x="166263" y="126378"/>
                      <a:pt x="166263" y="87090"/>
                    </a:cubicBezTo>
                    <a:close/>
                    <a:moveTo>
                      <a:pt x="372112" y="340442"/>
                    </a:moveTo>
                    <a:lnTo>
                      <a:pt x="102924" y="340442"/>
                    </a:lnTo>
                    <a:lnTo>
                      <a:pt x="102924" y="285022"/>
                    </a:lnTo>
                    <a:cubicBezTo>
                      <a:pt x="102924" y="249123"/>
                      <a:pt x="116918" y="215317"/>
                      <a:pt x="142309" y="189848"/>
                    </a:cubicBezTo>
                    <a:cubicBezTo>
                      <a:pt x="155686" y="176544"/>
                      <a:pt x="171902" y="166224"/>
                      <a:pt x="189288" y="159547"/>
                    </a:cubicBezTo>
                    <a:cubicBezTo>
                      <a:pt x="203108" y="168776"/>
                      <a:pt x="219689" y="174180"/>
                      <a:pt x="237518" y="174180"/>
                    </a:cubicBezTo>
                    <a:cubicBezTo>
                      <a:pt x="255376" y="174180"/>
                      <a:pt x="271987" y="168760"/>
                      <a:pt x="285820" y="159504"/>
                    </a:cubicBezTo>
                    <a:cubicBezTo>
                      <a:pt x="337571" y="179387"/>
                      <a:pt x="372112" y="229279"/>
                      <a:pt x="372112" y="285022"/>
                    </a:cubicBezTo>
                    <a:lnTo>
                      <a:pt x="372112" y="340442"/>
                    </a:lnTo>
                    <a:close/>
                  </a:path>
                </a:pathLst>
              </a:custGeom>
              <a:solidFill>
                <a:srgbClr val="C0C70A"/>
              </a:solidFill>
              <a:ln w="9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6" name="Groep 135">
            <a:extLst>
              <a:ext uri="{FF2B5EF4-FFF2-40B4-BE49-F238E27FC236}">
                <a16:creationId xmlns:a16="http://schemas.microsoft.com/office/drawing/2014/main" id="{B24F642C-13F0-4E8C-AACA-6B9EF74934FA}"/>
              </a:ext>
            </a:extLst>
          </p:cNvPr>
          <p:cNvGrpSpPr/>
          <p:nvPr/>
        </p:nvGrpSpPr>
        <p:grpSpPr>
          <a:xfrm>
            <a:off x="717549" y="4455200"/>
            <a:ext cx="2156400" cy="1674138"/>
            <a:chOff x="717549" y="4455200"/>
            <a:chExt cx="2156400" cy="1674138"/>
          </a:xfrm>
        </p:grpSpPr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EFDD07E5-10D6-41A9-940C-3C83C22195F7}"/>
                </a:ext>
              </a:extLst>
            </p:cNvPr>
            <p:cNvSpPr/>
            <p:nvPr/>
          </p:nvSpPr>
          <p:spPr>
            <a:xfrm>
              <a:off x="717549" y="4455200"/>
              <a:ext cx="2156400" cy="1674138"/>
            </a:xfrm>
            <a:prstGeom prst="rect">
              <a:avLst/>
            </a:prstGeom>
            <a:solidFill>
              <a:srgbClr val="002D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684000" rIns="72000" b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rPr>
                <a:t>geen direct of </a:t>
              </a:r>
              <a:br>
                <a:rPr kumimoji="0" lang="nl-NL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rPr>
              </a:br>
              <a:r>
                <a:rPr kumimoji="0" lang="nl-NL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rPr>
                <a:t>indirect belang bij </a:t>
              </a:r>
              <a:br>
                <a:rPr kumimoji="0" lang="nl-NL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rPr>
              </a:br>
              <a:r>
                <a:rPr kumimoji="0" lang="nl-NL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rPr>
                <a:t>onroerend goed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sp>
          <p:nvSpPr>
            <p:cNvPr id="112" name="Vrije vorm: vorm 111">
              <a:extLst>
                <a:ext uri="{FF2B5EF4-FFF2-40B4-BE49-F238E27FC236}">
                  <a16:creationId xmlns:a16="http://schemas.microsoft.com/office/drawing/2014/main" id="{C38C8802-0469-4A70-AFD1-E72C38BFB776}"/>
                </a:ext>
              </a:extLst>
            </p:cNvPr>
            <p:cNvSpPr/>
            <p:nvPr/>
          </p:nvSpPr>
          <p:spPr>
            <a:xfrm>
              <a:off x="1592324" y="4755450"/>
              <a:ext cx="402372" cy="409431"/>
            </a:xfrm>
            <a:custGeom>
              <a:avLst/>
              <a:gdLst>
                <a:gd name="connsiteX0" fmla="*/ 549404 w 542925"/>
                <a:gd name="connsiteY0" fmla="*/ 253670 h 552450"/>
                <a:gd name="connsiteX1" fmla="*/ 466717 w 542925"/>
                <a:gd name="connsiteY1" fmla="*/ 176889 h 552450"/>
                <a:gd name="connsiteX2" fmla="*/ 466717 w 542925"/>
                <a:gd name="connsiteY2" fmla="*/ 51102 h 552450"/>
                <a:gd name="connsiteX3" fmla="*/ 371467 w 542925"/>
                <a:gd name="connsiteY3" fmla="*/ 51102 h 552450"/>
                <a:gd name="connsiteX4" fmla="*/ 371467 w 542925"/>
                <a:gd name="connsiteY4" fmla="*/ 88449 h 552450"/>
                <a:gd name="connsiteX5" fmla="*/ 276217 w 542925"/>
                <a:gd name="connsiteY5" fmla="*/ 0 h 552450"/>
                <a:gd name="connsiteX6" fmla="*/ 3040 w 542925"/>
                <a:gd name="connsiteY6" fmla="*/ 253670 h 552450"/>
                <a:gd name="connsiteX7" fmla="*/ 2545 w 542925"/>
                <a:gd name="connsiteY7" fmla="*/ 267138 h 552450"/>
                <a:gd name="connsiteX8" fmla="*/ 16013 w 542925"/>
                <a:gd name="connsiteY8" fmla="*/ 267633 h 552450"/>
                <a:gd name="connsiteX9" fmla="*/ 47627 w 542925"/>
                <a:gd name="connsiteY9" fmla="*/ 238277 h 552450"/>
                <a:gd name="connsiteX10" fmla="*/ 47627 w 542925"/>
                <a:gd name="connsiteY10" fmla="*/ 555927 h 552450"/>
                <a:gd name="connsiteX11" fmla="*/ 200027 w 542925"/>
                <a:gd name="connsiteY11" fmla="*/ 555927 h 552450"/>
                <a:gd name="connsiteX12" fmla="*/ 352427 w 542925"/>
                <a:gd name="connsiteY12" fmla="*/ 555927 h 552450"/>
                <a:gd name="connsiteX13" fmla="*/ 504827 w 542925"/>
                <a:gd name="connsiteY13" fmla="*/ 555927 h 552450"/>
                <a:gd name="connsiteX14" fmla="*/ 504827 w 542925"/>
                <a:gd name="connsiteY14" fmla="*/ 238268 h 552450"/>
                <a:gd name="connsiteX15" fmla="*/ 536440 w 542925"/>
                <a:gd name="connsiteY15" fmla="*/ 267624 h 552450"/>
                <a:gd name="connsiteX16" fmla="*/ 542927 w 542925"/>
                <a:gd name="connsiteY16" fmla="*/ 270167 h 552450"/>
                <a:gd name="connsiteX17" fmla="*/ 549899 w 542925"/>
                <a:gd name="connsiteY17" fmla="*/ 267129 h 552450"/>
                <a:gd name="connsiteX18" fmla="*/ 549404 w 542925"/>
                <a:gd name="connsiteY18" fmla="*/ 253670 h 552450"/>
                <a:gd name="connsiteX19" fmla="*/ 390517 w 542925"/>
                <a:gd name="connsiteY19" fmla="*/ 70152 h 552450"/>
                <a:gd name="connsiteX20" fmla="*/ 447667 w 542925"/>
                <a:gd name="connsiteY20" fmla="*/ 70152 h 552450"/>
                <a:gd name="connsiteX21" fmla="*/ 447667 w 542925"/>
                <a:gd name="connsiteY21" fmla="*/ 159201 h 552450"/>
                <a:gd name="connsiteX22" fmla="*/ 390517 w 542925"/>
                <a:gd name="connsiteY22" fmla="*/ 106137 h 552450"/>
                <a:gd name="connsiteX23" fmla="*/ 390517 w 542925"/>
                <a:gd name="connsiteY23" fmla="*/ 70152 h 552450"/>
                <a:gd name="connsiteX24" fmla="*/ 219067 w 542925"/>
                <a:gd name="connsiteY24" fmla="*/ 536877 h 552450"/>
                <a:gd name="connsiteX25" fmla="*/ 219067 w 542925"/>
                <a:gd name="connsiteY25" fmla="*/ 336252 h 552450"/>
                <a:gd name="connsiteX26" fmla="*/ 227992 w 542925"/>
                <a:gd name="connsiteY26" fmla="*/ 327327 h 552450"/>
                <a:gd name="connsiteX27" fmla="*/ 324442 w 542925"/>
                <a:gd name="connsiteY27" fmla="*/ 327327 h 552450"/>
                <a:gd name="connsiteX28" fmla="*/ 333367 w 542925"/>
                <a:gd name="connsiteY28" fmla="*/ 336252 h 552450"/>
                <a:gd name="connsiteX29" fmla="*/ 333367 w 542925"/>
                <a:gd name="connsiteY29" fmla="*/ 536877 h 552450"/>
                <a:gd name="connsiteX30" fmla="*/ 219067 w 542925"/>
                <a:gd name="connsiteY30" fmla="*/ 536877 h 552450"/>
                <a:gd name="connsiteX31" fmla="*/ 485767 w 542925"/>
                <a:gd name="connsiteY31" fmla="*/ 536877 h 552450"/>
                <a:gd name="connsiteX32" fmla="*/ 352417 w 542925"/>
                <a:gd name="connsiteY32" fmla="*/ 536877 h 552450"/>
                <a:gd name="connsiteX33" fmla="*/ 352417 w 542925"/>
                <a:gd name="connsiteY33" fmla="*/ 336252 h 552450"/>
                <a:gd name="connsiteX34" fmla="*/ 324442 w 542925"/>
                <a:gd name="connsiteY34" fmla="*/ 308277 h 552450"/>
                <a:gd name="connsiteX35" fmla="*/ 227992 w 542925"/>
                <a:gd name="connsiteY35" fmla="*/ 308277 h 552450"/>
                <a:gd name="connsiteX36" fmla="*/ 200017 w 542925"/>
                <a:gd name="connsiteY36" fmla="*/ 336252 h 552450"/>
                <a:gd name="connsiteX37" fmla="*/ 200017 w 542925"/>
                <a:gd name="connsiteY37" fmla="*/ 536877 h 552450"/>
                <a:gd name="connsiteX38" fmla="*/ 66667 w 542925"/>
                <a:gd name="connsiteY38" fmla="*/ 536877 h 552450"/>
                <a:gd name="connsiteX39" fmla="*/ 66667 w 542925"/>
                <a:gd name="connsiteY39" fmla="*/ 220580 h 552450"/>
                <a:gd name="connsiteX40" fmla="*/ 276217 w 542925"/>
                <a:gd name="connsiteY40" fmla="*/ 25994 h 552450"/>
                <a:gd name="connsiteX41" fmla="*/ 412234 w 542925"/>
                <a:gd name="connsiteY41" fmla="*/ 152295 h 552450"/>
                <a:gd name="connsiteX42" fmla="*/ 466717 w 542925"/>
                <a:gd name="connsiteY42" fmla="*/ 202883 h 552450"/>
                <a:gd name="connsiteX43" fmla="*/ 466717 w 542925"/>
                <a:gd name="connsiteY43" fmla="*/ 202883 h 552450"/>
                <a:gd name="connsiteX44" fmla="*/ 485767 w 542925"/>
                <a:gd name="connsiteY44" fmla="*/ 220570 h 552450"/>
                <a:gd name="connsiteX45" fmla="*/ 485767 w 542925"/>
                <a:gd name="connsiteY45" fmla="*/ 536877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42925" h="552450">
                  <a:moveTo>
                    <a:pt x="549404" y="253670"/>
                  </a:moveTo>
                  <a:lnTo>
                    <a:pt x="466717" y="176889"/>
                  </a:lnTo>
                  <a:lnTo>
                    <a:pt x="466717" y="51102"/>
                  </a:lnTo>
                  <a:lnTo>
                    <a:pt x="371467" y="51102"/>
                  </a:lnTo>
                  <a:lnTo>
                    <a:pt x="371467" y="88449"/>
                  </a:lnTo>
                  <a:lnTo>
                    <a:pt x="276217" y="0"/>
                  </a:lnTo>
                  <a:lnTo>
                    <a:pt x="3040" y="253670"/>
                  </a:lnTo>
                  <a:cubicBezTo>
                    <a:pt x="-808" y="257251"/>
                    <a:pt x="-1036" y="263281"/>
                    <a:pt x="2545" y="267138"/>
                  </a:cubicBezTo>
                  <a:cubicBezTo>
                    <a:pt x="6117" y="270986"/>
                    <a:pt x="12146" y="271205"/>
                    <a:pt x="16013" y="267633"/>
                  </a:cubicBezTo>
                  <a:lnTo>
                    <a:pt x="47627" y="238277"/>
                  </a:lnTo>
                  <a:lnTo>
                    <a:pt x="47627" y="555927"/>
                  </a:lnTo>
                  <a:lnTo>
                    <a:pt x="200027" y="555927"/>
                  </a:lnTo>
                  <a:lnTo>
                    <a:pt x="352427" y="555927"/>
                  </a:lnTo>
                  <a:lnTo>
                    <a:pt x="504827" y="555927"/>
                  </a:lnTo>
                  <a:lnTo>
                    <a:pt x="504827" y="238268"/>
                  </a:lnTo>
                  <a:lnTo>
                    <a:pt x="536440" y="267624"/>
                  </a:lnTo>
                  <a:cubicBezTo>
                    <a:pt x="538269" y="269329"/>
                    <a:pt x="540603" y="270167"/>
                    <a:pt x="542927" y="270167"/>
                  </a:cubicBezTo>
                  <a:cubicBezTo>
                    <a:pt x="545489" y="270167"/>
                    <a:pt x="548032" y="269148"/>
                    <a:pt x="549899" y="267129"/>
                  </a:cubicBezTo>
                  <a:cubicBezTo>
                    <a:pt x="553481" y="263281"/>
                    <a:pt x="553252" y="257251"/>
                    <a:pt x="549404" y="253670"/>
                  </a:cubicBezTo>
                  <a:close/>
                  <a:moveTo>
                    <a:pt x="390517" y="70152"/>
                  </a:moveTo>
                  <a:lnTo>
                    <a:pt x="447667" y="70152"/>
                  </a:lnTo>
                  <a:lnTo>
                    <a:pt x="447667" y="159201"/>
                  </a:lnTo>
                  <a:lnTo>
                    <a:pt x="390517" y="106137"/>
                  </a:lnTo>
                  <a:lnTo>
                    <a:pt x="390517" y="70152"/>
                  </a:lnTo>
                  <a:close/>
                  <a:moveTo>
                    <a:pt x="219067" y="536877"/>
                  </a:moveTo>
                  <a:lnTo>
                    <a:pt x="219067" y="336252"/>
                  </a:lnTo>
                  <a:cubicBezTo>
                    <a:pt x="219067" y="331327"/>
                    <a:pt x="223068" y="327327"/>
                    <a:pt x="227992" y="327327"/>
                  </a:cubicBezTo>
                  <a:lnTo>
                    <a:pt x="324442" y="327327"/>
                  </a:lnTo>
                  <a:cubicBezTo>
                    <a:pt x="329367" y="327327"/>
                    <a:pt x="333367" y="331327"/>
                    <a:pt x="333367" y="336252"/>
                  </a:cubicBezTo>
                  <a:lnTo>
                    <a:pt x="333367" y="536877"/>
                  </a:lnTo>
                  <a:lnTo>
                    <a:pt x="219067" y="536877"/>
                  </a:lnTo>
                  <a:close/>
                  <a:moveTo>
                    <a:pt x="485767" y="536877"/>
                  </a:moveTo>
                  <a:lnTo>
                    <a:pt x="352417" y="536877"/>
                  </a:lnTo>
                  <a:lnTo>
                    <a:pt x="352417" y="336252"/>
                  </a:lnTo>
                  <a:cubicBezTo>
                    <a:pt x="352417" y="320821"/>
                    <a:pt x="339873" y="308277"/>
                    <a:pt x="324442" y="308277"/>
                  </a:cubicBezTo>
                  <a:lnTo>
                    <a:pt x="227992" y="308277"/>
                  </a:lnTo>
                  <a:cubicBezTo>
                    <a:pt x="212562" y="308277"/>
                    <a:pt x="200017" y="320821"/>
                    <a:pt x="200017" y="336252"/>
                  </a:cubicBezTo>
                  <a:lnTo>
                    <a:pt x="200017" y="536877"/>
                  </a:lnTo>
                  <a:lnTo>
                    <a:pt x="66667" y="536877"/>
                  </a:lnTo>
                  <a:lnTo>
                    <a:pt x="66667" y="220580"/>
                  </a:lnTo>
                  <a:lnTo>
                    <a:pt x="276217" y="25994"/>
                  </a:lnTo>
                  <a:lnTo>
                    <a:pt x="412234" y="152295"/>
                  </a:lnTo>
                  <a:lnTo>
                    <a:pt x="466717" y="202883"/>
                  </a:lnTo>
                  <a:lnTo>
                    <a:pt x="466717" y="202883"/>
                  </a:lnTo>
                  <a:lnTo>
                    <a:pt x="485767" y="220570"/>
                  </a:lnTo>
                  <a:lnTo>
                    <a:pt x="485767" y="536877"/>
                  </a:lnTo>
                  <a:close/>
                </a:path>
              </a:pathLst>
            </a:custGeom>
            <a:solidFill>
              <a:srgbClr val="C0C7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</p:grpSp>
      <p:grpSp>
        <p:nvGrpSpPr>
          <p:cNvPr id="133" name="Groep 132">
            <a:extLst>
              <a:ext uri="{FF2B5EF4-FFF2-40B4-BE49-F238E27FC236}">
                <a16:creationId xmlns:a16="http://schemas.microsoft.com/office/drawing/2014/main" id="{E92EAF63-3052-4BD5-B3E7-D110A9D0CA1C}"/>
              </a:ext>
            </a:extLst>
          </p:cNvPr>
          <p:cNvGrpSpPr/>
          <p:nvPr/>
        </p:nvGrpSpPr>
        <p:grpSpPr>
          <a:xfrm>
            <a:off x="5020837" y="2781062"/>
            <a:ext cx="2156400" cy="1674138"/>
            <a:chOff x="5020837" y="2781062"/>
            <a:chExt cx="2156400" cy="1674138"/>
          </a:xfrm>
        </p:grpSpPr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570E2B4B-DCE4-48BE-AFA2-D8C03428A16F}"/>
                </a:ext>
              </a:extLst>
            </p:cNvPr>
            <p:cNvSpPr/>
            <p:nvPr/>
          </p:nvSpPr>
          <p:spPr>
            <a:xfrm>
              <a:off x="5020837" y="2781062"/>
              <a:ext cx="2156400" cy="16741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684000" rIns="72000" b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rPr>
                <a:t>verlenen dienst slechts aan 1 opdrachtgever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grpSp>
          <p:nvGrpSpPr>
            <p:cNvPr id="121" name="Graphic 119">
              <a:extLst>
                <a:ext uri="{FF2B5EF4-FFF2-40B4-BE49-F238E27FC236}">
                  <a16:creationId xmlns:a16="http://schemas.microsoft.com/office/drawing/2014/main" id="{D5D01DB1-DB0D-4D92-8744-9C139043E3B6}"/>
                </a:ext>
              </a:extLst>
            </p:cNvPr>
            <p:cNvGrpSpPr/>
            <p:nvPr/>
          </p:nvGrpSpPr>
          <p:grpSpPr>
            <a:xfrm>
              <a:off x="5887213" y="3109911"/>
              <a:ext cx="423649" cy="422821"/>
              <a:chOff x="3657600" y="990610"/>
              <a:chExt cx="4876800" cy="4867275"/>
            </a:xfrm>
          </p:grpSpPr>
          <p:grpSp>
            <p:nvGrpSpPr>
              <p:cNvPr id="122" name="Graphic 119">
                <a:extLst>
                  <a:ext uri="{FF2B5EF4-FFF2-40B4-BE49-F238E27FC236}">
                    <a16:creationId xmlns:a16="http://schemas.microsoft.com/office/drawing/2014/main" id="{D5D01DB1-DB0D-4D92-8744-9C139043E3B6}"/>
                  </a:ext>
                </a:extLst>
              </p:cNvPr>
              <p:cNvGrpSpPr/>
              <p:nvPr/>
            </p:nvGrpSpPr>
            <p:grpSpPr>
              <a:xfrm>
                <a:off x="3657600" y="990610"/>
                <a:ext cx="4876800" cy="4867275"/>
                <a:chOff x="3657600" y="990610"/>
                <a:chExt cx="4876800" cy="4867275"/>
              </a:xfrm>
              <a:solidFill>
                <a:srgbClr val="000000"/>
              </a:solidFill>
            </p:grpSpPr>
            <p:sp>
              <p:nvSpPr>
                <p:cNvPr id="123" name="Vrije vorm: vorm 122">
                  <a:extLst>
                    <a:ext uri="{FF2B5EF4-FFF2-40B4-BE49-F238E27FC236}">
                      <a16:creationId xmlns:a16="http://schemas.microsoft.com/office/drawing/2014/main" id="{EE2F04CE-C121-4C35-88C4-C3061F15397F}"/>
                    </a:ext>
                  </a:extLst>
                </p:cNvPr>
                <p:cNvSpPr/>
                <p:nvPr/>
              </p:nvSpPr>
              <p:spPr>
                <a:xfrm>
                  <a:off x="3657600" y="990610"/>
                  <a:ext cx="3505200" cy="4867275"/>
                </a:xfrm>
                <a:custGeom>
                  <a:avLst/>
                  <a:gdLst>
                    <a:gd name="connsiteX0" fmla="*/ 3375584 w 3505200"/>
                    <a:gd name="connsiteY0" fmla="*/ 2739952 h 4867275"/>
                    <a:gd name="connsiteX1" fmla="*/ 3428371 w 3505200"/>
                    <a:gd name="connsiteY1" fmla="*/ 2759478 h 4867275"/>
                    <a:gd name="connsiteX2" fmla="*/ 3490160 w 3505200"/>
                    <a:gd name="connsiteY2" fmla="*/ 2731018 h 4867275"/>
                    <a:gd name="connsiteX3" fmla="*/ 3481235 w 3505200"/>
                    <a:gd name="connsiteY3" fmla="*/ 2616441 h 4867275"/>
                    <a:gd name="connsiteX4" fmla="*/ 2955341 w 3505200"/>
                    <a:gd name="connsiteY4" fmla="*/ 2289705 h 4867275"/>
                    <a:gd name="connsiteX5" fmla="*/ 3413770 w 3505200"/>
                    <a:gd name="connsiteY5" fmla="*/ 1300477 h 4867275"/>
                    <a:gd name="connsiteX6" fmla="*/ 2113293 w 3505200"/>
                    <a:gd name="connsiteY6" fmla="*/ 0 h 4867275"/>
                    <a:gd name="connsiteX7" fmla="*/ 812797 w 3505200"/>
                    <a:gd name="connsiteY7" fmla="*/ 1300486 h 4867275"/>
                    <a:gd name="connsiteX8" fmla="*/ 1270321 w 3505200"/>
                    <a:gd name="connsiteY8" fmla="*/ 2288886 h 4867275"/>
                    <a:gd name="connsiteX9" fmla="*/ 0 w 3505200"/>
                    <a:gd name="connsiteY9" fmla="*/ 4226566 h 4867275"/>
                    <a:gd name="connsiteX10" fmla="*/ 0 w 3505200"/>
                    <a:gd name="connsiteY10" fmla="*/ 4795523 h 4867275"/>
                    <a:gd name="connsiteX11" fmla="*/ 81277 w 3505200"/>
                    <a:gd name="connsiteY11" fmla="*/ 4876800 h 4867275"/>
                    <a:gd name="connsiteX12" fmla="*/ 162554 w 3505200"/>
                    <a:gd name="connsiteY12" fmla="*/ 4795523 h 4867275"/>
                    <a:gd name="connsiteX13" fmla="*/ 162554 w 3505200"/>
                    <a:gd name="connsiteY13" fmla="*/ 4226566 h 4867275"/>
                    <a:gd name="connsiteX14" fmla="*/ 1425073 w 3505200"/>
                    <a:gd name="connsiteY14" fmla="*/ 2401910 h 4867275"/>
                    <a:gd name="connsiteX15" fmla="*/ 2113274 w 3505200"/>
                    <a:gd name="connsiteY15" fmla="*/ 2600963 h 4867275"/>
                    <a:gd name="connsiteX16" fmla="*/ 2801169 w 3505200"/>
                    <a:gd name="connsiteY16" fmla="*/ 2402091 h 4867275"/>
                    <a:gd name="connsiteX17" fmla="*/ 3375584 w 3505200"/>
                    <a:gd name="connsiteY17" fmla="*/ 2739952 h 4867275"/>
                    <a:gd name="connsiteX18" fmla="*/ 975360 w 3505200"/>
                    <a:gd name="connsiteY18" fmla="*/ 1300486 h 4867275"/>
                    <a:gd name="connsiteX19" fmla="*/ 2113283 w 3505200"/>
                    <a:gd name="connsiteY19" fmla="*/ 162563 h 4867275"/>
                    <a:gd name="connsiteX20" fmla="*/ 3251197 w 3505200"/>
                    <a:gd name="connsiteY20" fmla="*/ 1300486 h 4867275"/>
                    <a:gd name="connsiteX21" fmla="*/ 2113274 w 3505200"/>
                    <a:gd name="connsiteY21" fmla="*/ 2438410 h 4867275"/>
                    <a:gd name="connsiteX22" fmla="*/ 975360 w 3505200"/>
                    <a:gd name="connsiteY22" fmla="*/ 1300486 h 4867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3505200" h="4867275">
                      <a:moveTo>
                        <a:pt x="3375584" y="2739952"/>
                      </a:moveTo>
                      <a:cubicBezTo>
                        <a:pt x="3390900" y="2753087"/>
                        <a:pt x="3409674" y="2759478"/>
                        <a:pt x="3428371" y="2759478"/>
                      </a:cubicBezTo>
                      <a:cubicBezTo>
                        <a:pt x="3451308" y="2759478"/>
                        <a:pt x="3474092" y="2749839"/>
                        <a:pt x="3490160" y="2731018"/>
                      </a:cubicBezTo>
                      <a:cubicBezTo>
                        <a:pt x="3519373" y="2696928"/>
                        <a:pt x="3515363" y="2645607"/>
                        <a:pt x="3481235" y="2616441"/>
                      </a:cubicBezTo>
                      <a:cubicBezTo>
                        <a:pt x="3323549" y="2481567"/>
                        <a:pt x="3146603" y="2372973"/>
                        <a:pt x="2955341" y="2289705"/>
                      </a:cubicBezTo>
                      <a:cubicBezTo>
                        <a:pt x="3235357" y="2050980"/>
                        <a:pt x="3413770" y="1696412"/>
                        <a:pt x="3413770" y="1300477"/>
                      </a:cubicBezTo>
                      <a:cubicBezTo>
                        <a:pt x="3413770" y="583406"/>
                        <a:pt x="2830363" y="0"/>
                        <a:pt x="2113293" y="0"/>
                      </a:cubicBezTo>
                      <a:cubicBezTo>
                        <a:pt x="1396222" y="0"/>
                        <a:pt x="812797" y="583416"/>
                        <a:pt x="812797" y="1300486"/>
                      </a:cubicBezTo>
                      <a:cubicBezTo>
                        <a:pt x="812797" y="1695974"/>
                        <a:pt x="990838" y="2050161"/>
                        <a:pt x="1270321" y="2288886"/>
                      </a:cubicBezTo>
                      <a:cubicBezTo>
                        <a:pt x="505082" y="2621575"/>
                        <a:pt x="0" y="3382394"/>
                        <a:pt x="0" y="4226566"/>
                      </a:cubicBezTo>
                      <a:lnTo>
                        <a:pt x="0" y="4795523"/>
                      </a:lnTo>
                      <a:cubicBezTo>
                        <a:pt x="0" y="4840415"/>
                        <a:pt x="36395" y="4876800"/>
                        <a:pt x="81277" y="4876800"/>
                      </a:cubicBezTo>
                      <a:cubicBezTo>
                        <a:pt x="126159" y="4876800"/>
                        <a:pt x="162554" y="4840405"/>
                        <a:pt x="162554" y="4795523"/>
                      </a:cubicBezTo>
                      <a:lnTo>
                        <a:pt x="162554" y="4226566"/>
                      </a:lnTo>
                      <a:cubicBezTo>
                        <a:pt x="162554" y="3414732"/>
                        <a:pt x="668693" y="2686774"/>
                        <a:pt x="1425073" y="2401910"/>
                      </a:cubicBezTo>
                      <a:cubicBezTo>
                        <a:pt x="1624975" y="2527268"/>
                        <a:pt x="1860423" y="2600963"/>
                        <a:pt x="2113274" y="2600963"/>
                      </a:cubicBezTo>
                      <a:cubicBezTo>
                        <a:pt x="2366001" y="2600963"/>
                        <a:pt x="2601335" y="2527335"/>
                        <a:pt x="2801169" y="2402091"/>
                      </a:cubicBezTo>
                      <a:cubicBezTo>
                        <a:pt x="3012443" y="2482129"/>
                        <a:pt x="3205944" y="2594886"/>
                        <a:pt x="3375584" y="2739952"/>
                      </a:cubicBezTo>
                      <a:close/>
                      <a:moveTo>
                        <a:pt x="975360" y="1300486"/>
                      </a:moveTo>
                      <a:cubicBezTo>
                        <a:pt x="975360" y="673027"/>
                        <a:pt x="1485824" y="162563"/>
                        <a:pt x="2113283" y="162563"/>
                      </a:cubicBezTo>
                      <a:cubicBezTo>
                        <a:pt x="2740743" y="162563"/>
                        <a:pt x="3251197" y="673027"/>
                        <a:pt x="3251197" y="1300486"/>
                      </a:cubicBezTo>
                      <a:cubicBezTo>
                        <a:pt x="3251197" y="1927946"/>
                        <a:pt x="2740733" y="2438410"/>
                        <a:pt x="2113274" y="2438410"/>
                      </a:cubicBezTo>
                      <a:cubicBezTo>
                        <a:pt x="1485814" y="2438410"/>
                        <a:pt x="975360" y="1927946"/>
                        <a:pt x="975360" y="1300486"/>
                      </a:cubicBezTo>
                      <a:close/>
                    </a:path>
                  </a:pathLst>
                </a:custGeom>
                <a:solidFill>
                  <a:srgbClr val="C0C7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Vrije vorm: vorm 123">
                  <a:extLst>
                    <a:ext uri="{FF2B5EF4-FFF2-40B4-BE49-F238E27FC236}">
                      <a16:creationId xmlns:a16="http://schemas.microsoft.com/office/drawing/2014/main" id="{22485E77-A577-4E33-946C-CB9F9D8115D3}"/>
                    </a:ext>
                  </a:extLst>
                </p:cNvPr>
                <p:cNvSpPr/>
                <p:nvPr/>
              </p:nvSpPr>
              <p:spPr>
                <a:xfrm>
                  <a:off x="6258531" y="3754174"/>
                  <a:ext cx="2266950" cy="2105025"/>
                </a:xfrm>
                <a:custGeom>
                  <a:avLst/>
                  <a:gdLst>
                    <a:gd name="connsiteX0" fmla="*/ 2269325 w 2266950"/>
                    <a:gd name="connsiteY0" fmla="*/ 798433 h 2105025"/>
                    <a:gd name="connsiteX1" fmla="*/ 2155101 w 2266950"/>
                    <a:gd name="connsiteY1" fmla="*/ 702707 h 2105025"/>
                    <a:gd name="connsiteX2" fmla="*/ 1538757 w 2266950"/>
                    <a:gd name="connsiteY2" fmla="*/ 616029 h 2105025"/>
                    <a:gd name="connsiteX3" fmla="*/ 1263447 w 2266950"/>
                    <a:gd name="connsiteY3" fmla="*/ 76362 h 2105025"/>
                    <a:gd name="connsiteX4" fmla="*/ 1137955 w 2266950"/>
                    <a:gd name="connsiteY4" fmla="*/ 0 h 2105025"/>
                    <a:gd name="connsiteX5" fmla="*/ 1012501 w 2266950"/>
                    <a:gd name="connsiteY5" fmla="*/ 76314 h 2105025"/>
                    <a:gd name="connsiteX6" fmla="*/ 737152 w 2266950"/>
                    <a:gd name="connsiteY6" fmla="*/ 616029 h 2105025"/>
                    <a:gd name="connsiteX7" fmla="*/ 120809 w 2266950"/>
                    <a:gd name="connsiteY7" fmla="*/ 702707 h 2105025"/>
                    <a:gd name="connsiteX8" fmla="*/ 6585 w 2266950"/>
                    <a:gd name="connsiteY8" fmla="*/ 798433 h 2105025"/>
                    <a:gd name="connsiteX9" fmla="*/ 43570 w 2266950"/>
                    <a:gd name="connsiteY9" fmla="*/ 940470 h 2105025"/>
                    <a:gd name="connsiteX10" fmla="*/ 487788 w 2266950"/>
                    <a:gd name="connsiteY10" fmla="*/ 1359370 h 2105025"/>
                    <a:gd name="connsiteX11" fmla="*/ 383013 w 2266950"/>
                    <a:gd name="connsiteY11" fmla="*/ 1950358 h 2105025"/>
                    <a:gd name="connsiteX12" fmla="*/ 412940 w 2266950"/>
                    <a:gd name="connsiteY12" fmla="*/ 2062629 h 2105025"/>
                    <a:gd name="connsiteX13" fmla="*/ 585657 w 2266950"/>
                    <a:gd name="connsiteY13" fmla="*/ 2097672 h 2105025"/>
                    <a:gd name="connsiteX14" fmla="*/ 1137945 w 2266950"/>
                    <a:gd name="connsiteY14" fmla="*/ 1816846 h 2105025"/>
                    <a:gd name="connsiteX15" fmla="*/ 1690195 w 2266950"/>
                    <a:gd name="connsiteY15" fmla="*/ 2097672 h 2105025"/>
                    <a:gd name="connsiteX16" fmla="*/ 1754565 w 2266950"/>
                    <a:gd name="connsiteY16" fmla="*/ 2113226 h 2105025"/>
                    <a:gd name="connsiteX17" fmla="*/ 1862989 w 2266950"/>
                    <a:gd name="connsiteY17" fmla="*/ 2062582 h 2105025"/>
                    <a:gd name="connsiteX18" fmla="*/ 1892916 w 2266950"/>
                    <a:gd name="connsiteY18" fmla="*/ 1950348 h 2105025"/>
                    <a:gd name="connsiteX19" fmla="*/ 1788103 w 2266950"/>
                    <a:gd name="connsiteY19" fmla="*/ 1359360 h 2105025"/>
                    <a:gd name="connsiteX20" fmla="*/ 2232368 w 2266950"/>
                    <a:gd name="connsiteY20" fmla="*/ 940422 h 2105025"/>
                    <a:gd name="connsiteX21" fmla="*/ 2269325 w 2266950"/>
                    <a:gd name="connsiteY21" fmla="*/ 798433 h 2105025"/>
                    <a:gd name="connsiteX22" fmla="*/ 1667059 w 2266950"/>
                    <a:gd name="connsiteY22" fmla="*/ 1250080 h 2105025"/>
                    <a:gd name="connsiteX23" fmla="*/ 1625664 w 2266950"/>
                    <a:gd name="connsiteY23" fmla="*/ 1374419 h 2105025"/>
                    <a:gd name="connsiteX24" fmla="*/ 1724685 w 2266950"/>
                    <a:gd name="connsiteY24" fmla="*/ 1932861 h 2105025"/>
                    <a:gd name="connsiteX25" fmla="*/ 1202239 w 2266950"/>
                    <a:gd name="connsiteY25" fmla="*/ 1667151 h 2105025"/>
                    <a:gd name="connsiteX26" fmla="*/ 1073652 w 2266950"/>
                    <a:gd name="connsiteY26" fmla="*/ 1667151 h 2105025"/>
                    <a:gd name="connsiteX27" fmla="*/ 551206 w 2266950"/>
                    <a:gd name="connsiteY27" fmla="*/ 1932861 h 2105025"/>
                    <a:gd name="connsiteX28" fmla="*/ 650227 w 2266950"/>
                    <a:gd name="connsiteY28" fmla="*/ 1374296 h 2105025"/>
                    <a:gd name="connsiteX29" fmla="*/ 608832 w 2266950"/>
                    <a:gd name="connsiteY29" fmla="*/ 1250071 h 2105025"/>
                    <a:gd name="connsiteX30" fmla="*/ 191837 w 2266950"/>
                    <a:gd name="connsiteY30" fmla="*/ 856850 h 2105025"/>
                    <a:gd name="connsiteX31" fmla="*/ 770842 w 2266950"/>
                    <a:gd name="connsiteY31" fmla="*/ 775449 h 2105025"/>
                    <a:gd name="connsiteX32" fmla="*/ 876532 w 2266950"/>
                    <a:gd name="connsiteY32" fmla="*/ 700554 h 2105025"/>
                    <a:gd name="connsiteX33" fmla="*/ 1137955 w 2266950"/>
                    <a:gd name="connsiteY33" fmla="*/ 188109 h 2105025"/>
                    <a:gd name="connsiteX34" fmla="*/ 1399378 w 2266950"/>
                    <a:gd name="connsiteY34" fmla="*/ 700554 h 2105025"/>
                    <a:gd name="connsiteX35" fmla="*/ 1505029 w 2266950"/>
                    <a:gd name="connsiteY35" fmla="*/ 775449 h 2105025"/>
                    <a:gd name="connsiteX36" fmla="*/ 2084073 w 2266950"/>
                    <a:gd name="connsiteY36" fmla="*/ 856850 h 2105025"/>
                    <a:gd name="connsiteX37" fmla="*/ 1667059 w 2266950"/>
                    <a:gd name="connsiteY37" fmla="*/ 1250080 h 2105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2266950" h="2105025">
                      <a:moveTo>
                        <a:pt x="2269325" y="798433"/>
                      </a:moveTo>
                      <a:cubicBezTo>
                        <a:pt x="2252933" y="746960"/>
                        <a:pt x="2209156" y="710289"/>
                        <a:pt x="2155101" y="702707"/>
                      </a:cubicBezTo>
                      <a:lnTo>
                        <a:pt x="1538757" y="616029"/>
                      </a:lnTo>
                      <a:lnTo>
                        <a:pt x="1263447" y="76362"/>
                      </a:lnTo>
                      <a:cubicBezTo>
                        <a:pt x="1239434" y="29251"/>
                        <a:pt x="1191333" y="0"/>
                        <a:pt x="1137955" y="0"/>
                      </a:cubicBezTo>
                      <a:cubicBezTo>
                        <a:pt x="1084577" y="0"/>
                        <a:pt x="1036476" y="29251"/>
                        <a:pt x="1012501" y="76314"/>
                      </a:cubicBezTo>
                      <a:lnTo>
                        <a:pt x="737152" y="616029"/>
                      </a:lnTo>
                      <a:lnTo>
                        <a:pt x="120809" y="702707"/>
                      </a:lnTo>
                      <a:cubicBezTo>
                        <a:pt x="66754" y="710289"/>
                        <a:pt x="22978" y="746960"/>
                        <a:pt x="6585" y="798433"/>
                      </a:cubicBezTo>
                      <a:cubicBezTo>
                        <a:pt x="-9608" y="849230"/>
                        <a:pt x="4566" y="903646"/>
                        <a:pt x="43570" y="940470"/>
                      </a:cubicBezTo>
                      <a:lnTo>
                        <a:pt x="487788" y="1359370"/>
                      </a:lnTo>
                      <a:lnTo>
                        <a:pt x="383013" y="1950358"/>
                      </a:lnTo>
                      <a:cubicBezTo>
                        <a:pt x="375869" y="1990525"/>
                        <a:pt x="386785" y="2031435"/>
                        <a:pt x="412940" y="2062629"/>
                      </a:cubicBezTo>
                      <a:cubicBezTo>
                        <a:pt x="454060" y="2111645"/>
                        <a:pt x="527831" y="2127123"/>
                        <a:pt x="585657" y="2097672"/>
                      </a:cubicBezTo>
                      <a:lnTo>
                        <a:pt x="1137945" y="1816846"/>
                      </a:lnTo>
                      <a:lnTo>
                        <a:pt x="1690195" y="2097672"/>
                      </a:lnTo>
                      <a:cubicBezTo>
                        <a:pt x="1710436" y="2107987"/>
                        <a:pt x="1732105" y="2113226"/>
                        <a:pt x="1754565" y="2113226"/>
                      </a:cubicBezTo>
                      <a:cubicBezTo>
                        <a:pt x="1796514" y="2113226"/>
                        <a:pt x="1836004" y="2094776"/>
                        <a:pt x="1862989" y="2062582"/>
                      </a:cubicBezTo>
                      <a:cubicBezTo>
                        <a:pt x="1889106" y="2031425"/>
                        <a:pt x="1900021" y="1990506"/>
                        <a:pt x="1892916" y="1950348"/>
                      </a:cubicBezTo>
                      <a:lnTo>
                        <a:pt x="1788103" y="1359360"/>
                      </a:lnTo>
                      <a:lnTo>
                        <a:pt x="2232368" y="940422"/>
                      </a:lnTo>
                      <a:cubicBezTo>
                        <a:pt x="2271344" y="903646"/>
                        <a:pt x="2285517" y="849239"/>
                        <a:pt x="2269325" y="798433"/>
                      </a:cubicBezTo>
                      <a:close/>
                      <a:moveTo>
                        <a:pt x="1667059" y="1250080"/>
                      </a:moveTo>
                      <a:cubicBezTo>
                        <a:pt x="1633083" y="1282151"/>
                        <a:pt x="1617605" y="1328585"/>
                        <a:pt x="1625664" y="1374419"/>
                      </a:cubicBezTo>
                      <a:lnTo>
                        <a:pt x="1724685" y="1932861"/>
                      </a:lnTo>
                      <a:lnTo>
                        <a:pt x="1202239" y="1667151"/>
                      </a:lnTo>
                      <a:cubicBezTo>
                        <a:pt x="1162634" y="1647072"/>
                        <a:pt x="1113257" y="1647072"/>
                        <a:pt x="1073652" y="1667151"/>
                      </a:cubicBezTo>
                      <a:lnTo>
                        <a:pt x="551206" y="1932861"/>
                      </a:lnTo>
                      <a:lnTo>
                        <a:pt x="650227" y="1374296"/>
                      </a:lnTo>
                      <a:cubicBezTo>
                        <a:pt x="658285" y="1328576"/>
                        <a:pt x="642807" y="1282141"/>
                        <a:pt x="608832" y="1250071"/>
                      </a:cubicBezTo>
                      <a:lnTo>
                        <a:pt x="191837" y="856850"/>
                      </a:lnTo>
                      <a:lnTo>
                        <a:pt x="770842" y="775449"/>
                      </a:lnTo>
                      <a:cubicBezTo>
                        <a:pt x="816324" y="769058"/>
                        <a:pt x="855853" y="741083"/>
                        <a:pt x="876532" y="700554"/>
                      </a:cubicBezTo>
                      <a:lnTo>
                        <a:pt x="1137955" y="188109"/>
                      </a:lnTo>
                      <a:lnTo>
                        <a:pt x="1399378" y="700554"/>
                      </a:lnTo>
                      <a:cubicBezTo>
                        <a:pt x="1420057" y="741073"/>
                        <a:pt x="1459586" y="769058"/>
                        <a:pt x="1505029" y="775449"/>
                      </a:cubicBezTo>
                      <a:lnTo>
                        <a:pt x="2084073" y="856850"/>
                      </a:lnTo>
                      <a:lnTo>
                        <a:pt x="1667059" y="125008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32" name="Groep 131">
            <a:extLst>
              <a:ext uri="{FF2B5EF4-FFF2-40B4-BE49-F238E27FC236}">
                <a16:creationId xmlns:a16="http://schemas.microsoft.com/office/drawing/2014/main" id="{4DC3A36D-1AB3-4E1A-93BB-1D8F2E6049B2}"/>
              </a:ext>
            </a:extLst>
          </p:cNvPr>
          <p:cNvGrpSpPr/>
          <p:nvPr/>
        </p:nvGrpSpPr>
        <p:grpSpPr>
          <a:xfrm>
            <a:off x="2869193" y="2781062"/>
            <a:ext cx="2156400" cy="1674138"/>
            <a:chOff x="2869193" y="2781062"/>
            <a:chExt cx="2156400" cy="1674138"/>
          </a:xfrm>
        </p:grpSpPr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444BCABE-3A1B-4CD5-AC5B-1DCCFFF57D02}"/>
                </a:ext>
              </a:extLst>
            </p:cNvPr>
            <p:cNvSpPr/>
            <p:nvPr/>
          </p:nvSpPr>
          <p:spPr>
            <a:xfrm>
              <a:off x="2869193" y="2781062"/>
              <a:ext cx="2156400" cy="167413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684000" rIns="72000" b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rPr>
                <a:t>komen naar beste vermogen tegemoet 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/>
                <a:ea typeface="+mn-ea"/>
                <a:cs typeface="+mn-cs"/>
              </a:endParaRPr>
            </a:p>
          </p:txBody>
        </p:sp>
        <p:grpSp>
          <p:nvGrpSpPr>
            <p:cNvPr id="127" name="Graphic 125">
              <a:extLst>
                <a:ext uri="{FF2B5EF4-FFF2-40B4-BE49-F238E27FC236}">
                  <a16:creationId xmlns:a16="http://schemas.microsoft.com/office/drawing/2014/main" id="{6CB820F0-C605-435D-8EC5-D60AD78DD861}"/>
                </a:ext>
              </a:extLst>
            </p:cNvPr>
            <p:cNvGrpSpPr/>
            <p:nvPr/>
          </p:nvGrpSpPr>
          <p:grpSpPr>
            <a:xfrm>
              <a:off x="3693283" y="3109911"/>
              <a:ext cx="508220" cy="508220"/>
              <a:chOff x="3657600" y="990600"/>
              <a:chExt cx="4876800" cy="4876800"/>
            </a:xfrm>
            <a:solidFill>
              <a:srgbClr val="C0C70A"/>
            </a:solidFill>
          </p:grpSpPr>
          <p:sp>
            <p:nvSpPr>
              <p:cNvPr id="128" name="Vrije vorm: vorm 127">
                <a:extLst>
                  <a:ext uri="{FF2B5EF4-FFF2-40B4-BE49-F238E27FC236}">
                    <a16:creationId xmlns:a16="http://schemas.microsoft.com/office/drawing/2014/main" id="{515890BA-D274-473F-9023-12A3EED13B41}"/>
                  </a:ext>
                </a:extLst>
              </p:cNvPr>
              <p:cNvSpPr/>
              <p:nvPr/>
            </p:nvSpPr>
            <p:spPr>
              <a:xfrm>
                <a:off x="7950403" y="1801835"/>
                <a:ext cx="180975" cy="190500"/>
              </a:xfrm>
              <a:custGeom>
                <a:avLst/>
                <a:gdLst>
                  <a:gd name="connsiteX0" fmla="*/ 162611 w 180975"/>
                  <a:gd name="connsiteY0" fmla="*/ 27918 h 190500"/>
                  <a:gd name="connsiteX1" fmla="*/ 95260 w 180975"/>
                  <a:gd name="connsiteY1" fmla="*/ 0 h 190500"/>
                  <a:gd name="connsiteX2" fmla="*/ 27813 w 180975"/>
                  <a:gd name="connsiteY2" fmla="*/ 27918 h 190500"/>
                  <a:gd name="connsiteX3" fmla="*/ 0 w 180975"/>
                  <a:gd name="connsiteY3" fmla="*/ 95260 h 190500"/>
                  <a:gd name="connsiteX4" fmla="*/ 27813 w 180975"/>
                  <a:gd name="connsiteY4" fmla="*/ 162611 h 190500"/>
                  <a:gd name="connsiteX5" fmla="*/ 95260 w 180975"/>
                  <a:gd name="connsiteY5" fmla="*/ 190519 h 190500"/>
                  <a:gd name="connsiteX6" fmla="*/ 162611 w 180975"/>
                  <a:gd name="connsiteY6" fmla="*/ 162611 h 190500"/>
                  <a:gd name="connsiteX7" fmla="*/ 190424 w 180975"/>
                  <a:gd name="connsiteY7" fmla="*/ 95260 h 190500"/>
                  <a:gd name="connsiteX8" fmla="*/ 162611 w 180975"/>
                  <a:gd name="connsiteY8" fmla="*/ 27918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0975" h="190500">
                    <a:moveTo>
                      <a:pt x="162611" y="27918"/>
                    </a:moveTo>
                    <a:cubicBezTo>
                      <a:pt x="144799" y="10106"/>
                      <a:pt x="120320" y="0"/>
                      <a:pt x="95260" y="0"/>
                    </a:cubicBezTo>
                    <a:cubicBezTo>
                      <a:pt x="70114" y="0"/>
                      <a:pt x="45634" y="10106"/>
                      <a:pt x="27813" y="27918"/>
                    </a:cubicBezTo>
                    <a:cubicBezTo>
                      <a:pt x="10106" y="45625"/>
                      <a:pt x="0" y="70114"/>
                      <a:pt x="0" y="95260"/>
                    </a:cubicBezTo>
                    <a:cubicBezTo>
                      <a:pt x="0" y="120310"/>
                      <a:pt x="10106" y="144894"/>
                      <a:pt x="27813" y="162611"/>
                    </a:cubicBezTo>
                    <a:cubicBezTo>
                      <a:pt x="45625" y="180327"/>
                      <a:pt x="70104" y="190519"/>
                      <a:pt x="95260" y="190519"/>
                    </a:cubicBezTo>
                    <a:cubicBezTo>
                      <a:pt x="120310" y="190519"/>
                      <a:pt x="144799" y="180337"/>
                      <a:pt x="162611" y="162611"/>
                    </a:cubicBezTo>
                    <a:cubicBezTo>
                      <a:pt x="180327" y="144894"/>
                      <a:pt x="190424" y="120320"/>
                      <a:pt x="190424" y="95260"/>
                    </a:cubicBezTo>
                    <a:cubicBezTo>
                      <a:pt x="190424" y="70114"/>
                      <a:pt x="180327" y="45625"/>
                      <a:pt x="162611" y="2791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endParaRPr>
              </a:p>
            </p:txBody>
          </p:sp>
          <p:sp>
            <p:nvSpPr>
              <p:cNvPr id="129" name="Vrije vorm: vorm 128">
                <a:extLst>
                  <a:ext uri="{FF2B5EF4-FFF2-40B4-BE49-F238E27FC236}">
                    <a16:creationId xmlns:a16="http://schemas.microsoft.com/office/drawing/2014/main" id="{E44007DE-14AD-4CB4-A1BF-13408C8C8B4B}"/>
                  </a:ext>
                </a:extLst>
              </p:cNvPr>
              <p:cNvSpPr/>
              <p:nvPr/>
            </p:nvSpPr>
            <p:spPr>
              <a:xfrm>
                <a:off x="5762615" y="4045220"/>
                <a:ext cx="180975" cy="190500"/>
              </a:xfrm>
              <a:custGeom>
                <a:avLst/>
                <a:gdLst>
                  <a:gd name="connsiteX0" fmla="*/ 162611 w 180975"/>
                  <a:gd name="connsiteY0" fmla="*/ 27918 h 190500"/>
                  <a:gd name="connsiteX1" fmla="*/ 95260 w 180975"/>
                  <a:gd name="connsiteY1" fmla="*/ 0 h 190500"/>
                  <a:gd name="connsiteX2" fmla="*/ 27813 w 180975"/>
                  <a:gd name="connsiteY2" fmla="*/ 27918 h 190500"/>
                  <a:gd name="connsiteX3" fmla="*/ 0 w 180975"/>
                  <a:gd name="connsiteY3" fmla="*/ 95260 h 190500"/>
                  <a:gd name="connsiteX4" fmla="*/ 27813 w 180975"/>
                  <a:gd name="connsiteY4" fmla="*/ 162611 h 190500"/>
                  <a:gd name="connsiteX5" fmla="*/ 95260 w 180975"/>
                  <a:gd name="connsiteY5" fmla="*/ 190519 h 190500"/>
                  <a:gd name="connsiteX6" fmla="*/ 162611 w 180975"/>
                  <a:gd name="connsiteY6" fmla="*/ 162611 h 190500"/>
                  <a:gd name="connsiteX7" fmla="*/ 190424 w 180975"/>
                  <a:gd name="connsiteY7" fmla="*/ 95260 h 190500"/>
                  <a:gd name="connsiteX8" fmla="*/ 162611 w 180975"/>
                  <a:gd name="connsiteY8" fmla="*/ 27918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0975" h="190500">
                    <a:moveTo>
                      <a:pt x="162611" y="27918"/>
                    </a:moveTo>
                    <a:cubicBezTo>
                      <a:pt x="144809" y="10106"/>
                      <a:pt x="120320" y="0"/>
                      <a:pt x="95260" y="0"/>
                    </a:cubicBezTo>
                    <a:cubicBezTo>
                      <a:pt x="70114" y="0"/>
                      <a:pt x="45625" y="10106"/>
                      <a:pt x="27813" y="27918"/>
                    </a:cubicBezTo>
                    <a:cubicBezTo>
                      <a:pt x="10106" y="45625"/>
                      <a:pt x="0" y="70113"/>
                      <a:pt x="0" y="95260"/>
                    </a:cubicBezTo>
                    <a:cubicBezTo>
                      <a:pt x="0" y="120310"/>
                      <a:pt x="10106" y="144885"/>
                      <a:pt x="27813" y="162611"/>
                    </a:cubicBezTo>
                    <a:cubicBezTo>
                      <a:pt x="45625" y="180327"/>
                      <a:pt x="70104" y="190519"/>
                      <a:pt x="95260" y="190519"/>
                    </a:cubicBezTo>
                    <a:cubicBezTo>
                      <a:pt x="120310" y="190519"/>
                      <a:pt x="144799" y="180337"/>
                      <a:pt x="162611" y="162611"/>
                    </a:cubicBezTo>
                    <a:cubicBezTo>
                      <a:pt x="180327" y="144894"/>
                      <a:pt x="190424" y="120320"/>
                      <a:pt x="190424" y="95260"/>
                    </a:cubicBezTo>
                    <a:cubicBezTo>
                      <a:pt x="190433" y="70113"/>
                      <a:pt x="180337" y="45625"/>
                      <a:pt x="162611" y="2791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endParaRPr>
              </a:p>
            </p:txBody>
          </p:sp>
          <p:sp>
            <p:nvSpPr>
              <p:cNvPr id="130" name="Vrije vorm: vorm 129">
                <a:extLst>
                  <a:ext uri="{FF2B5EF4-FFF2-40B4-BE49-F238E27FC236}">
                    <a16:creationId xmlns:a16="http://schemas.microsoft.com/office/drawing/2014/main" id="{7C873A96-559B-4A71-AF85-4FFFBC123010}"/>
                  </a:ext>
                </a:extLst>
              </p:cNvPr>
              <p:cNvSpPr/>
              <p:nvPr/>
            </p:nvSpPr>
            <p:spPr>
              <a:xfrm>
                <a:off x="3657600" y="1402661"/>
                <a:ext cx="4867275" cy="4048125"/>
              </a:xfrm>
              <a:custGeom>
                <a:avLst/>
                <a:gdLst>
                  <a:gd name="connsiteX0" fmla="*/ 4686138 w 4867275"/>
                  <a:gd name="connsiteY0" fmla="*/ 743445 h 4048125"/>
                  <a:gd name="connsiteX1" fmla="*/ 4556246 w 4867275"/>
                  <a:gd name="connsiteY1" fmla="*/ 707727 h 4048125"/>
                  <a:gd name="connsiteX2" fmla="*/ 4520537 w 4867275"/>
                  <a:gd name="connsiteY2" fmla="*/ 837619 h 4048125"/>
                  <a:gd name="connsiteX3" fmla="*/ 4312796 w 4867275"/>
                  <a:gd name="connsiteY3" fmla="*/ 2371001 h 4048125"/>
                  <a:gd name="connsiteX4" fmla="*/ 4240568 w 4867275"/>
                  <a:gd name="connsiteY4" fmla="*/ 2443229 h 4048125"/>
                  <a:gd name="connsiteX5" fmla="*/ 4159253 w 4867275"/>
                  <a:gd name="connsiteY5" fmla="*/ 2317671 h 4048125"/>
                  <a:gd name="connsiteX6" fmla="*/ 3180503 w 4867275"/>
                  <a:gd name="connsiteY6" fmla="*/ 1338929 h 4048125"/>
                  <a:gd name="connsiteX7" fmla="*/ 3355572 w 4867275"/>
                  <a:gd name="connsiteY7" fmla="*/ 1213504 h 4048125"/>
                  <a:gd name="connsiteX8" fmla="*/ 3543291 w 4867275"/>
                  <a:gd name="connsiteY8" fmla="*/ 1025776 h 4048125"/>
                  <a:gd name="connsiteX9" fmla="*/ 3543291 w 4867275"/>
                  <a:gd name="connsiteY9" fmla="*/ 891064 h 4048125"/>
                  <a:gd name="connsiteX10" fmla="*/ 3408569 w 4867275"/>
                  <a:gd name="connsiteY10" fmla="*/ 891064 h 4048125"/>
                  <a:gd name="connsiteX11" fmla="*/ 3220850 w 4867275"/>
                  <a:gd name="connsiteY11" fmla="*/ 1078792 h 4048125"/>
                  <a:gd name="connsiteX12" fmla="*/ 2890704 w 4867275"/>
                  <a:gd name="connsiteY12" fmla="*/ 1215542 h 4048125"/>
                  <a:gd name="connsiteX13" fmla="*/ 2515448 w 4867275"/>
                  <a:gd name="connsiteY13" fmla="*/ 1215542 h 4048125"/>
                  <a:gd name="connsiteX14" fmla="*/ 2448087 w 4867275"/>
                  <a:gd name="connsiteY14" fmla="*/ 1243441 h 4048125"/>
                  <a:gd name="connsiteX15" fmla="*/ 2160813 w 4867275"/>
                  <a:gd name="connsiteY15" fmla="*/ 1530715 h 4048125"/>
                  <a:gd name="connsiteX16" fmla="*/ 1851393 w 4867275"/>
                  <a:gd name="connsiteY16" fmla="*/ 1530715 h 4048125"/>
                  <a:gd name="connsiteX17" fmla="*/ 1851393 w 4867275"/>
                  <a:gd name="connsiteY17" fmla="*/ 1221296 h 4048125"/>
                  <a:gd name="connsiteX18" fmla="*/ 2507247 w 4867275"/>
                  <a:gd name="connsiteY18" fmla="*/ 565452 h 4048125"/>
                  <a:gd name="connsiteX19" fmla="*/ 4028837 w 4867275"/>
                  <a:gd name="connsiteY19" fmla="*/ 351101 h 4048125"/>
                  <a:gd name="connsiteX20" fmla="*/ 4158348 w 4867275"/>
                  <a:gd name="connsiteY20" fmla="*/ 314001 h 4048125"/>
                  <a:gd name="connsiteX21" fmla="*/ 4121249 w 4867275"/>
                  <a:gd name="connsiteY21" fmla="*/ 184490 h 4048125"/>
                  <a:gd name="connsiteX22" fmla="*/ 3215307 w 4867275"/>
                  <a:gd name="connsiteY22" fmla="*/ 13887 h 4048125"/>
                  <a:gd name="connsiteX23" fmla="*/ 2439086 w 4867275"/>
                  <a:gd name="connsiteY23" fmla="*/ 368065 h 4048125"/>
                  <a:gd name="connsiteX24" fmla="*/ 1467231 w 4867275"/>
                  <a:gd name="connsiteY24" fmla="*/ 0 h 4048125"/>
                  <a:gd name="connsiteX25" fmla="*/ 429739 w 4867275"/>
                  <a:gd name="connsiteY25" fmla="*/ 429739 h 4048125"/>
                  <a:gd name="connsiteX26" fmla="*/ 0 w 4867275"/>
                  <a:gd name="connsiteY26" fmla="*/ 1467241 h 4048125"/>
                  <a:gd name="connsiteX27" fmla="*/ 429739 w 4867275"/>
                  <a:gd name="connsiteY27" fmla="*/ 2504732 h 4048125"/>
                  <a:gd name="connsiteX28" fmla="*/ 465639 w 4867275"/>
                  <a:gd name="connsiteY28" fmla="*/ 2540632 h 4048125"/>
                  <a:gd name="connsiteX29" fmla="*/ 486147 w 4867275"/>
                  <a:gd name="connsiteY29" fmla="*/ 2556120 h 4048125"/>
                  <a:gd name="connsiteX30" fmla="*/ 589940 w 4867275"/>
                  <a:gd name="connsiteY30" fmla="*/ 2782034 h 4048125"/>
                  <a:gd name="connsiteX31" fmla="*/ 843763 w 4867275"/>
                  <a:gd name="connsiteY31" fmla="*/ 2886999 h 4048125"/>
                  <a:gd name="connsiteX32" fmla="*/ 858088 w 4867275"/>
                  <a:gd name="connsiteY32" fmla="*/ 2886656 h 4048125"/>
                  <a:gd name="connsiteX33" fmla="*/ 857736 w 4867275"/>
                  <a:gd name="connsiteY33" fmla="*/ 2901144 h 4048125"/>
                  <a:gd name="connsiteX34" fmla="*/ 962873 w 4867275"/>
                  <a:gd name="connsiteY34" fmla="*/ 3154966 h 4048125"/>
                  <a:gd name="connsiteX35" fmla="*/ 1216695 w 4867275"/>
                  <a:gd name="connsiteY35" fmla="*/ 3259931 h 4048125"/>
                  <a:gd name="connsiteX36" fmla="*/ 1231021 w 4867275"/>
                  <a:gd name="connsiteY36" fmla="*/ 3259589 h 4048125"/>
                  <a:gd name="connsiteX37" fmla="*/ 1230668 w 4867275"/>
                  <a:gd name="connsiteY37" fmla="*/ 3274076 h 4048125"/>
                  <a:gd name="connsiteX38" fmla="*/ 1335815 w 4867275"/>
                  <a:gd name="connsiteY38" fmla="*/ 3527898 h 4048125"/>
                  <a:gd name="connsiteX39" fmla="*/ 1589637 w 4867275"/>
                  <a:gd name="connsiteY39" fmla="*/ 3632864 h 4048125"/>
                  <a:gd name="connsiteX40" fmla="*/ 1604124 w 4867275"/>
                  <a:gd name="connsiteY40" fmla="*/ 3632521 h 4048125"/>
                  <a:gd name="connsiteX41" fmla="*/ 1708747 w 4867275"/>
                  <a:gd name="connsiteY41" fmla="*/ 3900850 h 4048125"/>
                  <a:gd name="connsiteX42" fmla="*/ 1962569 w 4867275"/>
                  <a:gd name="connsiteY42" fmla="*/ 4005987 h 4048125"/>
                  <a:gd name="connsiteX43" fmla="*/ 2216391 w 4867275"/>
                  <a:gd name="connsiteY43" fmla="*/ 3900850 h 4048125"/>
                  <a:gd name="connsiteX44" fmla="*/ 2349522 w 4867275"/>
                  <a:gd name="connsiteY44" fmla="*/ 3767709 h 4048125"/>
                  <a:gd name="connsiteX45" fmla="*/ 2529345 w 4867275"/>
                  <a:gd name="connsiteY45" fmla="*/ 3947513 h 4048125"/>
                  <a:gd name="connsiteX46" fmla="*/ 2783167 w 4867275"/>
                  <a:gd name="connsiteY46" fmla="*/ 4052659 h 4048125"/>
                  <a:gd name="connsiteX47" fmla="*/ 3036989 w 4867275"/>
                  <a:gd name="connsiteY47" fmla="*/ 3947522 h 4048125"/>
                  <a:gd name="connsiteX48" fmla="*/ 3141498 w 4867275"/>
                  <a:gd name="connsiteY48" fmla="*/ 3675707 h 4048125"/>
                  <a:gd name="connsiteX49" fmla="*/ 3159471 w 4867275"/>
                  <a:gd name="connsiteY49" fmla="*/ 3676174 h 4048125"/>
                  <a:gd name="connsiteX50" fmla="*/ 3413312 w 4867275"/>
                  <a:gd name="connsiteY50" fmla="*/ 3571199 h 4048125"/>
                  <a:gd name="connsiteX51" fmla="*/ 3517935 w 4867275"/>
                  <a:gd name="connsiteY51" fmla="*/ 3303041 h 4048125"/>
                  <a:gd name="connsiteX52" fmla="*/ 3532423 w 4867275"/>
                  <a:gd name="connsiteY52" fmla="*/ 3303394 h 4048125"/>
                  <a:gd name="connsiteX53" fmla="*/ 3786245 w 4867275"/>
                  <a:gd name="connsiteY53" fmla="*/ 3198257 h 4048125"/>
                  <a:gd name="connsiteX54" fmla="*/ 3890867 w 4867275"/>
                  <a:gd name="connsiteY54" fmla="*/ 2930100 h 4048125"/>
                  <a:gd name="connsiteX55" fmla="*/ 3905355 w 4867275"/>
                  <a:gd name="connsiteY55" fmla="*/ 2930452 h 4048125"/>
                  <a:gd name="connsiteX56" fmla="*/ 4159177 w 4867275"/>
                  <a:gd name="connsiteY56" fmla="*/ 2825315 h 4048125"/>
                  <a:gd name="connsiteX57" fmla="*/ 4237025 w 4867275"/>
                  <a:gd name="connsiteY57" fmla="*/ 2708653 h 4048125"/>
                  <a:gd name="connsiteX58" fmla="*/ 4262714 w 4867275"/>
                  <a:gd name="connsiteY58" fmla="*/ 2690432 h 4048125"/>
                  <a:gd name="connsiteX59" fmla="*/ 4447442 w 4867275"/>
                  <a:gd name="connsiteY59" fmla="*/ 2505704 h 4048125"/>
                  <a:gd name="connsiteX60" fmla="*/ 4686138 w 4867275"/>
                  <a:gd name="connsiteY60" fmla="*/ 743445 h 4048125"/>
                  <a:gd name="connsiteX61" fmla="*/ 843772 w 4867275"/>
                  <a:gd name="connsiteY61" fmla="*/ 2696651 h 4048125"/>
                  <a:gd name="connsiteX62" fmla="*/ 724653 w 4867275"/>
                  <a:gd name="connsiteY62" fmla="*/ 2647312 h 4048125"/>
                  <a:gd name="connsiteX63" fmla="*/ 675313 w 4867275"/>
                  <a:gd name="connsiteY63" fmla="*/ 2528202 h 4048125"/>
                  <a:gd name="connsiteX64" fmla="*/ 724653 w 4867275"/>
                  <a:gd name="connsiteY64" fmla="*/ 2409092 h 4048125"/>
                  <a:gd name="connsiteX65" fmla="*/ 888806 w 4867275"/>
                  <a:gd name="connsiteY65" fmla="*/ 2244938 h 4048125"/>
                  <a:gd name="connsiteX66" fmla="*/ 1007926 w 4867275"/>
                  <a:gd name="connsiteY66" fmla="*/ 2195598 h 4048125"/>
                  <a:gd name="connsiteX67" fmla="*/ 1127036 w 4867275"/>
                  <a:gd name="connsiteY67" fmla="*/ 2244938 h 4048125"/>
                  <a:gd name="connsiteX68" fmla="*/ 1127036 w 4867275"/>
                  <a:gd name="connsiteY68" fmla="*/ 2483158 h 4048125"/>
                  <a:gd name="connsiteX69" fmla="*/ 962882 w 4867275"/>
                  <a:gd name="connsiteY69" fmla="*/ 2647322 h 4048125"/>
                  <a:gd name="connsiteX70" fmla="*/ 843772 w 4867275"/>
                  <a:gd name="connsiteY70" fmla="*/ 2696651 h 4048125"/>
                  <a:gd name="connsiteX71" fmla="*/ 1097613 w 4867275"/>
                  <a:gd name="connsiteY71" fmla="*/ 3020263 h 4048125"/>
                  <a:gd name="connsiteX72" fmla="*/ 1048274 w 4867275"/>
                  <a:gd name="connsiteY72" fmla="*/ 2901153 h 4048125"/>
                  <a:gd name="connsiteX73" fmla="*/ 1097613 w 4867275"/>
                  <a:gd name="connsiteY73" fmla="*/ 2782043 h 4048125"/>
                  <a:gd name="connsiteX74" fmla="*/ 1261777 w 4867275"/>
                  <a:gd name="connsiteY74" fmla="*/ 2617880 h 4048125"/>
                  <a:gd name="connsiteX75" fmla="*/ 1261777 w 4867275"/>
                  <a:gd name="connsiteY75" fmla="*/ 2617870 h 4048125"/>
                  <a:gd name="connsiteX76" fmla="*/ 1380887 w 4867275"/>
                  <a:gd name="connsiteY76" fmla="*/ 2568531 h 4048125"/>
                  <a:gd name="connsiteX77" fmla="*/ 1499997 w 4867275"/>
                  <a:gd name="connsiteY77" fmla="*/ 2617870 h 4048125"/>
                  <a:gd name="connsiteX78" fmla="*/ 1499997 w 4867275"/>
                  <a:gd name="connsiteY78" fmla="*/ 2856090 h 4048125"/>
                  <a:gd name="connsiteX79" fmla="*/ 1335843 w 4867275"/>
                  <a:gd name="connsiteY79" fmla="*/ 3020254 h 4048125"/>
                  <a:gd name="connsiteX80" fmla="*/ 1097613 w 4867275"/>
                  <a:gd name="connsiteY80" fmla="*/ 3020263 h 4048125"/>
                  <a:gd name="connsiteX81" fmla="*/ 1470546 w 4867275"/>
                  <a:gd name="connsiteY81" fmla="*/ 3393196 h 4048125"/>
                  <a:gd name="connsiteX82" fmla="*/ 1421206 w 4867275"/>
                  <a:gd name="connsiteY82" fmla="*/ 3274086 h 4048125"/>
                  <a:gd name="connsiteX83" fmla="*/ 1470546 w 4867275"/>
                  <a:gd name="connsiteY83" fmla="*/ 3154975 h 4048125"/>
                  <a:gd name="connsiteX84" fmla="*/ 1634709 w 4867275"/>
                  <a:gd name="connsiteY84" fmla="*/ 2990812 h 4048125"/>
                  <a:gd name="connsiteX85" fmla="*/ 1634709 w 4867275"/>
                  <a:gd name="connsiteY85" fmla="*/ 2990803 h 4048125"/>
                  <a:gd name="connsiteX86" fmla="*/ 1753819 w 4867275"/>
                  <a:gd name="connsiteY86" fmla="*/ 2941463 h 4048125"/>
                  <a:gd name="connsiteX87" fmla="*/ 1872929 w 4867275"/>
                  <a:gd name="connsiteY87" fmla="*/ 2990803 h 4048125"/>
                  <a:gd name="connsiteX88" fmla="*/ 1872929 w 4867275"/>
                  <a:gd name="connsiteY88" fmla="*/ 3229032 h 4048125"/>
                  <a:gd name="connsiteX89" fmla="*/ 1708766 w 4867275"/>
                  <a:gd name="connsiteY89" fmla="*/ 3393196 h 4048125"/>
                  <a:gd name="connsiteX90" fmla="*/ 1470546 w 4867275"/>
                  <a:gd name="connsiteY90" fmla="*/ 3393196 h 4048125"/>
                  <a:gd name="connsiteX91" fmla="*/ 2245871 w 4867275"/>
                  <a:gd name="connsiteY91" fmla="*/ 3601984 h 4048125"/>
                  <a:gd name="connsiteX92" fmla="*/ 2081708 w 4867275"/>
                  <a:gd name="connsiteY92" fmla="*/ 3766156 h 4048125"/>
                  <a:gd name="connsiteX93" fmla="*/ 1962598 w 4867275"/>
                  <a:gd name="connsiteY93" fmla="*/ 3815496 h 4048125"/>
                  <a:gd name="connsiteX94" fmla="*/ 1843488 w 4867275"/>
                  <a:gd name="connsiteY94" fmla="*/ 3766156 h 4048125"/>
                  <a:gd name="connsiteX95" fmla="*/ 1843488 w 4867275"/>
                  <a:gd name="connsiteY95" fmla="*/ 3527927 h 4048125"/>
                  <a:gd name="connsiteX96" fmla="*/ 2007651 w 4867275"/>
                  <a:gd name="connsiteY96" fmla="*/ 3363763 h 4048125"/>
                  <a:gd name="connsiteX97" fmla="*/ 2007651 w 4867275"/>
                  <a:gd name="connsiteY97" fmla="*/ 3363754 h 4048125"/>
                  <a:gd name="connsiteX98" fmla="*/ 2126761 w 4867275"/>
                  <a:gd name="connsiteY98" fmla="*/ 3314414 h 4048125"/>
                  <a:gd name="connsiteX99" fmla="*/ 2245871 w 4867275"/>
                  <a:gd name="connsiteY99" fmla="*/ 3363754 h 4048125"/>
                  <a:gd name="connsiteX100" fmla="*/ 2295211 w 4867275"/>
                  <a:gd name="connsiteY100" fmla="*/ 3482864 h 4048125"/>
                  <a:gd name="connsiteX101" fmla="*/ 2245871 w 4867275"/>
                  <a:gd name="connsiteY101" fmla="*/ 3601984 h 4048125"/>
                  <a:gd name="connsiteX102" fmla="*/ 4024532 w 4867275"/>
                  <a:gd name="connsiteY102" fmla="*/ 2690603 h 4048125"/>
                  <a:gd name="connsiteX103" fmla="*/ 3905422 w 4867275"/>
                  <a:gd name="connsiteY103" fmla="*/ 2739943 h 4048125"/>
                  <a:gd name="connsiteX104" fmla="*/ 3786311 w 4867275"/>
                  <a:gd name="connsiteY104" fmla="*/ 2690603 h 4048125"/>
                  <a:gd name="connsiteX105" fmla="*/ 3389814 w 4867275"/>
                  <a:gd name="connsiteY105" fmla="*/ 2294106 h 4048125"/>
                  <a:gd name="connsiteX106" fmla="*/ 3389767 w 4867275"/>
                  <a:gd name="connsiteY106" fmla="*/ 2294058 h 4048125"/>
                  <a:gd name="connsiteX107" fmla="*/ 3016863 w 4867275"/>
                  <a:gd name="connsiteY107" fmla="*/ 1921154 h 4048125"/>
                  <a:gd name="connsiteX108" fmla="*/ 2882141 w 4867275"/>
                  <a:gd name="connsiteY108" fmla="*/ 1921154 h 4048125"/>
                  <a:gd name="connsiteX109" fmla="*/ 2882141 w 4867275"/>
                  <a:gd name="connsiteY109" fmla="*/ 2055867 h 4048125"/>
                  <a:gd name="connsiteX110" fmla="*/ 3651590 w 4867275"/>
                  <a:gd name="connsiteY110" fmla="*/ 2825296 h 4048125"/>
                  <a:gd name="connsiteX111" fmla="*/ 3651590 w 4867275"/>
                  <a:gd name="connsiteY111" fmla="*/ 3063526 h 4048125"/>
                  <a:gd name="connsiteX112" fmla="*/ 3532480 w 4867275"/>
                  <a:gd name="connsiteY112" fmla="*/ 3112865 h 4048125"/>
                  <a:gd name="connsiteX113" fmla="*/ 3413370 w 4867275"/>
                  <a:gd name="connsiteY113" fmla="*/ 3063526 h 4048125"/>
                  <a:gd name="connsiteX114" fmla="*/ 2643921 w 4867275"/>
                  <a:gd name="connsiteY114" fmla="*/ 2294087 h 4048125"/>
                  <a:gd name="connsiteX115" fmla="*/ 2509200 w 4867275"/>
                  <a:gd name="connsiteY115" fmla="*/ 2294087 h 4048125"/>
                  <a:gd name="connsiteX116" fmla="*/ 2509200 w 4867275"/>
                  <a:gd name="connsiteY116" fmla="*/ 2428808 h 4048125"/>
                  <a:gd name="connsiteX117" fmla="*/ 2882065 w 4867275"/>
                  <a:gd name="connsiteY117" fmla="*/ 2801664 h 4048125"/>
                  <a:gd name="connsiteX118" fmla="*/ 2882151 w 4867275"/>
                  <a:gd name="connsiteY118" fmla="*/ 2801760 h 4048125"/>
                  <a:gd name="connsiteX119" fmla="*/ 3278658 w 4867275"/>
                  <a:gd name="connsiteY119" fmla="*/ 3198247 h 4048125"/>
                  <a:gd name="connsiteX120" fmla="*/ 3278667 w 4867275"/>
                  <a:gd name="connsiteY120" fmla="*/ 3436487 h 4048125"/>
                  <a:gd name="connsiteX121" fmla="*/ 3040437 w 4867275"/>
                  <a:gd name="connsiteY121" fmla="*/ 3436487 h 4048125"/>
                  <a:gd name="connsiteX122" fmla="*/ 2643931 w 4867275"/>
                  <a:gd name="connsiteY122" fmla="*/ 3039980 h 4048125"/>
                  <a:gd name="connsiteX123" fmla="*/ 2619585 w 4867275"/>
                  <a:gd name="connsiteY123" fmla="*/ 3022387 h 4048125"/>
                  <a:gd name="connsiteX124" fmla="*/ 2506494 w 4867275"/>
                  <a:gd name="connsiteY124" fmla="*/ 2909297 h 4048125"/>
                  <a:gd name="connsiteX125" fmla="*/ 2371773 w 4867275"/>
                  <a:gd name="connsiteY125" fmla="*/ 2909297 h 4048125"/>
                  <a:gd name="connsiteX126" fmla="*/ 2371773 w 4867275"/>
                  <a:gd name="connsiteY126" fmla="*/ 3044019 h 4048125"/>
                  <a:gd name="connsiteX127" fmla="*/ 2902334 w 4867275"/>
                  <a:gd name="connsiteY127" fmla="*/ 3574561 h 4048125"/>
                  <a:gd name="connsiteX128" fmla="*/ 2902334 w 4867275"/>
                  <a:gd name="connsiteY128" fmla="*/ 3812791 h 4048125"/>
                  <a:gd name="connsiteX129" fmla="*/ 2783224 w 4867275"/>
                  <a:gd name="connsiteY129" fmla="*/ 3862131 h 4048125"/>
                  <a:gd name="connsiteX130" fmla="*/ 2664114 w 4867275"/>
                  <a:gd name="connsiteY130" fmla="*/ 3812791 h 4048125"/>
                  <a:gd name="connsiteX131" fmla="*/ 2462222 w 4867275"/>
                  <a:gd name="connsiteY131" fmla="*/ 3610909 h 4048125"/>
                  <a:gd name="connsiteX132" fmla="*/ 2485739 w 4867275"/>
                  <a:gd name="connsiteY132" fmla="*/ 3482855 h 4048125"/>
                  <a:gd name="connsiteX133" fmla="*/ 2380602 w 4867275"/>
                  <a:gd name="connsiteY133" fmla="*/ 3229032 h 4048125"/>
                  <a:gd name="connsiteX134" fmla="*/ 2126780 w 4867275"/>
                  <a:gd name="connsiteY134" fmla="*/ 3123895 h 4048125"/>
                  <a:gd name="connsiteX135" fmla="*/ 2112293 w 4867275"/>
                  <a:gd name="connsiteY135" fmla="*/ 3124248 h 4048125"/>
                  <a:gd name="connsiteX136" fmla="*/ 2007670 w 4867275"/>
                  <a:gd name="connsiteY136" fmla="*/ 2856090 h 4048125"/>
                  <a:gd name="connsiteX137" fmla="*/ 1753848 w 4867275"/>
                  <a:gd name="connsiteY137" fmla="*/ 2750954 h 4048125"/>
                  <a:gd name="connsiteX138" fmla="*/ 1739360 w 4867275"/>
                  <a:gd name="connsiteY138" fmla="*/ 2751306 h 4048125"/>
                  <a:gd name="connsiteX139" fmla="*/ 1634738 w 4867275"/>
                  <a:gd name="connsiteY139" fmla="*/ 2483149 h 4048125"/>
                  <a:gd name="connsiteX140" fmla="*/ 1380915 w 4867275"/>
                  <a:gd name="connsiteY140" fmla="*/ 2378012 h 4048125"/>
                  <a:gd name="connsiteX141" fmla="*/ 1366428 w 4867275"/>
                  <a:gd name="connsiteY141" fmla="*/ 2378364 h 4048125"/>
                  <a:gd name="connsiteX142" fmla="*/ 1261805 w 4867275"/>
                  <a:gd name="connsiteY142" fmla="*/ 2110207 h 4048125"/>
                  <a:gd name="connsiteX143" fmla="*/ 754132 w 4867275"/>
                  <a:gd name="connsiteY143" fmla="*/ 2110207 h 4048125"/>
                  <a:gd name="connsiteX144" fmla="*/ 589979 w 4867275"/>
                  <a:gd name="connsiteY144" fmla="*/ 2274361 h 4048125"/>
                  <a:gd name="connsiteX145" fmla="*/ 537124 w 4867275"/>
                  <a:gd name="connsiteY145" fmla="*/ 2341712 h 4048125"/>
                  <a:gd name="connsiteX146" fmla="*/ 190557 w 4867275"/>
                  <a:gd name="connsiteY146" fmla="*/ 1467222 h 4048125"/>
                  <a:gd name="connsiteX147" fmla="*/ 564509 w 4867275"/>
                  <a:gd name="connsiteY147" fmla="*/ 564442 h 4048125"/>
                  <a:gd name="connsiteX148" fmla="*/ 1467288 w 4867275"/>
                  <a:gd name="connsiteY148" fmla="*/ 190500 h 4048125"/>
                  <a:gd name="connsiteX149" fmla="*/ 2302097 w 4867275"/>
                  <a:gd name="connsiteY149" fmla="*/ 501186 h 4048125"/>
                  <a:gd name="connsiteX150" fmla="*/ 1716719 w 4867275"/>
                  <a:gd name="connsiteY150" fmla="*/ 1086564 h 4048125"/>
                  <a:gd name="connsiteX151" fmla="*/ 1596838 w 4867275"/>
                  <a:gd name="connsiteY151" fmla="*/ 1375991 h 4048125"/>
                  <a:gd name="connsiteX152" fmla="*/ 1716719 w 4867275"/>
                  <a:gd name="connsiteY152" fmla="*/ 1665427 h 4048125"/>
                  <a:gd name="connsiteX153" fmla="*/ 2006156 w 4867275"/>
                  <a:gd name="connsiteY153" fmla="*/ 1785118 h 4048125"/>
                  <a:gd name="connsiteX154" fmla="*/ 2295592 w 4867275"/>
                  <a:gd name="connsiteY154" fmla="*/ 1665427 h 4048125"/>
                  <a:gd name="connsiteX155" fmla="*/ 2554977 w 4867275"/>
                  <a:gd name="connsiteY155" fmla="*/ 1406042 h 4048125"/>
                  <a:gd name="connsiteX156" fmla="*/ 2890761 w 4867275"/>
                  <a:gd name="connsiteY156" fmla="*/ 1406042 h 4048125"/>
                  <a:gd name="connsiteX157" fmla="*/ 2973000 w 4867275"/>
                  <a:gd name="connsiteY157" fmla="*/ 1400785 h 4048125"/>
                  <a:gd name="connsiteX158" fmla="*/ 4024589 w 4867275"/>
                  <a:gd name="connsiteY158" fmla="*/ 2452354 h 4048125"/>
                  <a:gd name="connsiteX159" fmla="*/ 4024532 w 4867275"/>
                  <a:gd name="connsiteY159" fmla="*/ 2690603 h 404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</a:cxnLst>
                <a:rect l="l" t="t" r="r" b="b"/>
                <a:pathLst>
                  <a:path w="4867275" h="4048125">
                    <a:moveTo>
                      <a:pt x="4686138" y="743445"/>
                    </a:moveTo>
                    <a:cubicBezTo>
                      <a:pt x="4660135" y="697706"/>
                      <a:pt x="4601956" y="681723"/>
                      <a:pt x="4556246" y="707727"/>
                    </a:cubicBezTo>
                    <a:cubicBezTo>
                      <a:pt x="4510517" y="733730"/>
                      <a:pt x="4494524" y="791889"/>
                      <a:pt x="4520537" y="837619"/>
                    </a:cubicBezTo>
                    <a:cubicBezTo>
                      <a:pt x="4803486" y="1335186"/>
                      <a:pt x="4718066" y="1965741"/>
                      <a:pt x="4312796" y="2371001"/>
                    </a:cubicBezTo>
                    <a:lnTo>
                      <a:pt x="4240568" y="2443229"/>
                    </a:lnTo>
                    <a:cubicBezTo>
                      <a:pt x="4223119" y="2397443"/>
                      <a:pt x="4196087" y="2354494"/>
                      <a:pt x="4159253" y="2317671"/>
                    </a:cubicBezTo>
                    <a:lnTo>
                      <a:pt x="3180503" y="1338929"/>
                    </a:lnTo>
                    <a:cubicBezTo>
                      <a:pt x="3244511" y="1307440"/>
                      <a:pt x="3303651" y="1265425"/>
                      <a:pt x="3355572" y="1213504"/>
                    </a:cubicBezTo>
                    <a:lnTo>
                      <a:pt x="3543291" y="1025776"/>
                    </a:lnTo>
                    <a:cubicBezTo>
                      <a:pt x="3580486" y="988581"/>
                      <a:pt x="3580486" y="928259"/>
                      <a:pt x="3543291" y="891064"/>
                    </a:cubicBezTo>
                    <a:cubicBezTo>
                      <a:pt x="3506086" y="853869"/>
                      <a:pt x="3445783" y="853869"/>
                      <a:pt x="3408569" y="891064"/>
                    </a:cubicBezTo>
                    <a:lnTo>
                      <a:pt x="3220850" y="1078792"/>
                    </a:lnTo>
                    <a:cubicBezTo>
                      <a:pt x="3132658" y="1166974"/>
                      <a:pt x="3015415" y="1215542"/>
                      <a:pt x="2890704" y="1215542"/>
                    </a:cubicBezTo>
                    <a:lnTo>
                      <a:pt x="2515448" y="1215542"/>
                    </a:lnTo>
                    <a:cubicBezTo>
                      <a:pt x="2490188" y="1215542"/>
                      <a:pt x="2465966" y="1225582"/>
                      <a:pt x="2448087" y="1243441"/>
                    </a:cubicBezTo>
                    <a:lnTo>
                      <a:pt x="2160813" y="1530715"/>
                    </a:lnTo>
                    <a:cubicBezTo>
                      <a:pt x="2075507" y="1616031"/>
                      <a:pt x="1936699" y="1616031"/>
                      <a:pt x="1851393" y="1530715"/>
                    </a:cubicBezTo>
                    <a:cubicBezTo>
                      <a:pt x="1766078" y="1445409"/>
                      <a:pt x="1766078" y="1306601"/>
                      <a:pt x="1851393" y="1221296"/>
                    </a:cubicBezTo>
                    <a:lnTo>
                      <a:pt x="2507247" y="565452"/>
                    </a:lnTo>
                    <a:cubicBezTo>
                      <a:pt x="2908049" y="164640"/>
                      <a:pt x="3533775" y="76495"/>
                      <a:pt x="4028837" y="351101"/>
                    </a:cubicBezTo>
                    <a:cubicBezTo>
                      <a:pt x="4074843" y="376599"/>
                      <a:pt x="4132831" y="360016"/>
                      <a:pt x="4158348" y="314001"/>
                    </a:cubicBezTo>
                    <a:cubicBezTo>
                      <a:pt x="4183866" y="267995"/>
                      <a:pt x="4167254" y="210007"/>
                      <a:pt x="4121249" y="184490"/>
                    </a:cubicBezTo>
                    <a:cubicBezTo>
                      <a:pt x="3848186" y="33052"/>
                      <a:pt x="3526469" y="-27556"/>
                      <a:pt x="3215307" y="13887"/>
                    </a:cubicBezTo>
                    <a:cubicBezTo>
                      <a:pt x="2924109" y="52664"/>
                      <a:pt x="2657570" y="174593"/>
                      <a:pt x="2439086" y="368065"/>
                    </a:cubicBezTo>
                    <a:cubicBezTo>
                      <a:pt x="2170681" y="130121"/>
                      <a:pt x="1828991" y="0"/>
                      <a:pt x="1467231" y="0"/>
                    </a:cubicBezTo>
                    <a:cubicBezTo>
                      <a:pt x="1075315" y="0"/>
                      <a:pt x="706869" y="152619"/>
                      <a:pt x="429739" y="429739"/>
                    </a:cubicBezTo>
                    <a:cubicBezTo>
                      <a:pt x="152610" y="706860"/>
                      <a:pt x="0" y="1075334"/>
                      <a:pt x="0" y="1467241"/>
                    </a:cubicBezTo>
                    <a:cubicBezTo>
                      <a:pt x="0" y="1859156"/>
                      <a:pt x="152619" y="2227602"/>
                      <a:pt x="429739" y="2504732"/>
                    </a:cubicBezTo>
                    <a:lnTo>
                      <a:pt x="465639" y="2540632"/>
                    </a:lnTo>
                    <a:cubicBezTo>
                      <a:pt x="471888" y="2546871"/>
                      <a:pt x="478822" y="2551976"/>
                      <a:pt x="486147" y="2556120"/>
                    </a:cubicBezTo>
                    <a:cubicBezTo>
                      <a:pt x="492519" y="2638530"/>
                      <a:pt x="527047" y="2719149"/>
                      <a:pt x="589940" y="2782034"/>
                    </a:cubicBezTo>
                    <a:cubicBezTo>
                      <a:pt x="659940" y="2852023"/>
                      <a:pt x="751837" y="2886999"/>
                      <a:pt x="843763" y="2886999"/>
                    </a:cubicBezTo>
                    <a:cubicBezTo>
                      <a:pt x="848535" y="2886999"/>
                      <a:pt x="853316" y="2886847"/>
                      <a:pt x="858088" y="2886656"/>
                    </a:cubicBezTo>
                    <a:cubicBezTo>
                      <a:pt x="857898" y="2891476"/>
                      <a:pt x="857736" y="2896296"/>
                      <a:pt x="857736" y="2901144"/>
                    </a:cubicBezTo>
                    <a:cubicBezTo>
                      <a:pt x="857736" y="2997022"/>
                      <a:pt x="895074" y="3087167"/>
                      <a:pt x="962873" y="3154966"/>
                    </a:cubicBezTo>
                    <a:cubicBezTo>
                      <a:pt x="1032872" y="3224955"/>
                      <a:pt x="1124769" y="3259941"/>
                      <a:pt x="1216695" y="3259931"/>
                    </a:cubicBezTo>
                    <a:cubicBezTo>
                      <a:pt x="1221467" y="3259931"/>
                      <a:pt x="1226249" y="3259779"/>
                      <a:pt x="1231021" y="3259589"/>
                    </a:cubicBezTo>
                    <a:cubicBezTo>
                      <a:pt x="1230830" y="3264408"/>
                      <a:pt x="1230668" y="3269228"/>
                      <a:pt x="1230668" y="3274076"/>
                    </a:cubicBezTo>
                    <a:cubicBezTo>
                      <a:pt x="1230668" y="3369955"/>
                      <a:pt x="1268006" y="3460099"/>
                      <a:pt x="1335815" y="3527898"/>
                    </a:cubicBezTo>
                    <a:cubicBezTo>
                      <a:pt x="1405804" y="3597878"/>
                      <a:pt x="1497721" y="3632864"/>
                      <a:pt x="1589637" y="3632864"/>
                    </a:cubicBezTo>
                    <a:cubicBezTo>
                      <a:pt x="1594466" y="3632864"/>
                      <a:pt x="1599295" y="3632711"/>
                      <a:pt x="1604124" y="3632521"/>
                    </a:cubicBezTo>
                    <a:cubicBezTo>
                      <a:pt x="1600257" y="3729209"/>
                      <a:pt x="1635090" y="3827183"/>
                      <a:pt x="1708747" y="3900850"/>
                    </a:cubicBezTo>
                    <a:cubicBezTo>
                      <a:pt x="1776555" y="3968648"/>
                      <a:pt x="1866700" y="4005987"/>
                      <a:pt x="1962569" y="4005987"/>
                    </a:cubicBezTo>
                    <a:cubicBezTo>
                      <a:pt x="2058457" y="4005987"/>
                      <a:pt x="2148602" y="3968648"/>
                      <a:pt x="2216391" y="3900850"/>
                    </a:cubicBezTo>
                    <a:lnTo>
                      <a:pt x="2349522" y="3767709"/>
                    </a:lnTo>
                    <a:lnTo>
                      <a:pt x="2529345" y="3947513"/>
                    </a:lnTo>
                    <a:cubicBezTo>
                      <a:pt x="2597144" y="4015321"/>
                      <a:pt x="2687288" y="4052659"/>
                      <a:pt x="2783167" y="4052659"/>
                    </a:cubicBezTo>
                    <a:cubicBezTo>
                      <a:pt x="2879046" y="4052659"/>
                      <a:pt x="2969190" y="4015321"/>
                      <a:pt x="3036989" y="3947522"/>
                    </a:cubicBezTo>
                    <a:cubicBezTo>
                      <a:pt x="3111532" y="3872979"/>
                      <a:pt x="3146355" y="3773529"/>
                      <a:pt x="3141498" y="3675707"/>
                    </a:cubicBezTo>
                    <a:cubicBezTo>
                      <a:pt x="3147479" y="3676002"/>
                      <a:pt x="3153480" y="3676174"/>
                      <a:pt x="3159471" y="3676174"/>
                    </a:cubicBezTo>
                    <a:cubicBezTo>
                      <a:pt x="3251397" y="3676174"/>
                      <a:pt x="3343332" y="3641188"/>
                      <a:pt x="3413312" y="3571199"/>
                    </a:cubicBezTo>
                    <a:cubicBezTo>
                      <a:pt x="3486931" y="3497580"/>
                      <a:pt x="3521764" y="3399682"/>
                      <a:pt x="3517935" y="3303041"/>
                    </a:cubicBezTo>
                    <a:cubicBezTo>
                      <a:pt x="3522755" y="3303232"/>
                      <a:pt x="3527574" y="3303394"/>
                      <a:pt x="3532423" y="3303394"/>
                    </a:cubicBezTo>
                    <a:cubicBezTo>
                      <a:pt x="3628301" y="3303394"/>
                      <a:pt x="3718446" y="3266056"/>
                      <a:pt x="3786245" y="3198257"/>
                    </a:cubicBezTo>
                    <a:cubicBezTo>
                      <a:pt x="3859863" y="3124638"/>
                      <a:pt x="3894696" y="3026740"/>
                      <a:pt x="3890867" y="2930100"/>
                    </a:cubicBezTo>
                    <a:cubicBezTo>
                      <a:pt x="3895687" y="2930290"/>
                      <a:pt x="3900507" y="2930452"/>
                      <a:pt x="3905355" y="2930452"/>
                    </a:cubicBezTo>
                    <a:cubicBezTo>
                      <a:pt x="4001234" y="2930452"/>
                      <a:pt x="4091378" y="2893114"/>
                      <a:pt x="4159177" y="2825315"/>
                    </a:cubicBezTo>
                    <a:cubicBezTo>
                      <a:pt x="4193610" y="2790882"/>
                      <a:pt x="4219537" y="2751106"/>
                      <a:pt x="4237025" y="2708653"/>
                    </a:cubicBezTo>
                    <a:cubicBezTo>
                      <a:pt x="4246293" y="2704138"/>
                      <a:pt x="4255008" y="2698128"/>
                      <a:pt x="4262714" y="2690432"/>
                    </a:cubicBezTo>
                    <a:lnTo>
                      <a:pt x="4447442" y="2505704"/>
                    </a:lnTo>
                    <a:cubicBezTo>
                      <a:pt x="4913224" y="2040017"/>
                      <a:pt x="5011350" y="1315336"/>
                      <a:pt x="4686138" y="743445"/>
                    </a:cubicBezTo>
                    <a:close/>
                    <a:moveTo>
                      <a:pt x="843772" y="2696651"/>
                    </a:moveTo>
                    <a:cubicBezTo>
                      <a:pt x="798776" y="2696651"/>
                      <a:pt x="756476" y="2679135"/>
                      <a:pt x="724653" y="2647312"/>
                    </a:cubicBezTo>
                    <a:cubicBezTo>
                      <a:pt x="692839" y="2615498"/>
                      <a:pt x="675313" y="2573198"/>
                      <a:pt x="675313" y="2528202"/>
                    </a:cubicBezTo>
                    <a:cubicBezTo>
                      <a:pt x="675313" y="2483215"/>
                      <a:pt x="692829" y="2440905"/>
                      <a:pt x="724653" y="2409092"/>
                    </a:cubicBezTo>
                    <a:lnTo>
                      <a:pt x="888806" y="2244938"/>
                    </a:lnTo>
                    <a:cubicBezTo>
                      <a:pt x="920620" y="2213115"/>
                      <a:pt x="962930" y="2195598"/>
                      <a:pt x="1007926" y="2195598"/>
                    </a:cubicBezTo>
                    <a:cubicBezTo>
                      <a:pt x="1052913" y="2195598"/>
                      <a:pt x="1095223" y="2213115"/>
                      <a:pt x="1127036" y="2244938"/>
                    </a:cubicBezTo>
                    <a:cubicBezTo>
                      <a:pt x="1192721" y="2310622"/>
                      <a:pt x="1192721" y="2417483"/>
                      <a:pt x="1127036" y="2483158"/>
                    </a:cubicBezTo>
                    <a:lnTo>
                      <a:pt x="962882" y="2647322"/>
                    </a:lnTo>
                    <a:cubicBezTo>
                      <a:pt x="931069" y="2679125"/>
                      <a:pt x="888778" y="2696651"/>
                      <a:pt x="843772" y="2696651"/>
                    </a:cubicBezTo>
                    <a:close/>
                    <a:moveTo>
                      <a:pt x="1097613" y="3020263"/>
                    </a:moveTo>
                    <a:cubicBezTo>
                      <a:pt x="1065790" y="2988450"/>
                      <a:pt x="1048274" y="2946140"/>
                      <a:pt x="1048274" y="2901153"/>
                    </a:cubicBezTo>
                    <a:cubicBezTo>
                      <a:pt x="1048274" y="2856157"/>
                      <a:pt x="1065790" y="2813856"/>
                      <a:pt x="1097613" y="2782043"/>
                    </a:cubicBezTo>
                    <a:lnTo>
                      <a:pt x="1261777" y="2617880"/>
                    </a:lnTo>
                    <a:cubicBezTo>
                      <a:pt x="1261777" y="2617880"/>
                      <a:pt x="1261777" y="2617880"/>
                      <a:pt x="1261777" y="2617870"/>
                    </a:cubicBezTo>
                    <a:cubicBezTo>
                      <a:pt x="1293590" y="2586057"/>
                      <a:pt x="1335891" y="2568531"/>
                      <a:pt x="1380887" y="2568531"/>
                    </a:cubicBezTo>
                    <a:cubicBezTo>
                      <a:pt x="1425873" y="2568531"/>
                      <a:pt x="1468184" y="2586047"/>
                      <a:pt x="1499997" y="2617870"/>
                    </a:cubicBezTo>
                    <a:cubicBezTo>
                      <a:pt x="1565682" y="2683554"/>
                      <a:pt x="1565682" y="2790415"/>
                      <a:pt x="1499997" y="2856090"/>
                    </a:cubicBezTo>
                    <a:lnTo>
                      <a:pt x="1335843" y="3020254"/>
                    </a:lnTo>
                    <a:cubicBezTo>
                      <a:pt x="1270149" y="3085929"/>
                      <a:pt x="1163260" y="3085929"/>
                      <a:pt x="1097613" y="3020263"/>
                    </a:cubicBezTo>
                    <a:close/>
                    <a:moveTo>
                      <a:pt x="1470546" y="3393196"/>
                    </a:moveTo>
                    <a:cubicBezTo>
                      <a:pt x="1438723" y="3361382"/>
                      <a:pt x="1421206" y="3319072"/>
                      <a:pt x="1421206" y="3274086"/>
                    </a:cubicBezTo>
                    <a:cubicBezTo>
                      <a:pt x="1421206" y="3229090"/>
                      <a:pt x="1438723" y="3186789"/>
                      <a:pt x="1470546" y="3154975"/>
                    </a:cubicBezTo>
                    <a:lnTo>
                      <a:pt x="1634709" y="2990812"/>
                    </a:lnTo>
                    <a:cubicBezTo>
                      <a:pt x="1634709" y="2990812"/>
                      <a:pt x="1634709" y="2990812"/>
                      <a:pt x="1634709" y="2990803"/>
                    </a:cubicBezTo>
                    <a:cubicBezTo>
                      <a:pt x="1666523" y="2958989"/>
                      <a:pt x="1708823" y="2941463"/>
                      <a:pt x="1753819" y="2941463"/>
                    </a:cubicBezTo>
                    <a:cubicBezTo>
                      <a:pt x="1798815" y="2941463"/>
                      <a:pt x="1841116" y="2958980"/>
                      <a:pt x="1872929" y="2990803"/>
                    </a:cubicBezTo>
                    <a:cubicBezTo>
                      <a:pt x="1938614" y="3056497"/>
                      <a:pt x="1938614" y="3163357"/>
                      <a:pt x="1872929" y="3229032"/>
                    </a:cubicBezTo>
                    <a:lnTo>
                      <a:pt x="1708766" y="3393196"/>
                    </a:lnTo>
                    <a:cubicBezTo>
                      <a:pt x="1643091" y="3458880"/>
                      <a:pt x="1536230" y="3458880"/>
                      <a:pt x="1470546" y="3393196"/>
                    </a:cubicBezTo>
                    <a:close/>
                    <a:moveTo>
                      <a:pt x="2245871" y="3601984"/>
                    </a:moveTo>
                    <a:lnTo>
                      <a:pt x="2081708" y="3766156"/>
                    </a:lnTo>
                    <a:cubicBezTo>
                      <a:pt x="2049894" y="3797970"/>
                      <a:pt x="2007594" y="3815496"/>
                      <a:pt x="1962598" y="3815496"/>
                    </a:cubicBezTo>
                    <a:cubicBezTo>
                      <a:pt x="1917611" y="3815496"/>
                      <a:pt x="1875301" y="3797979"/>
                      <a:pt x="1843488" y="3766156"/>
                    </a:cubicBezTo>
                    <a:cubicBezTo>
                      <a:pt x="1777803" y="3700462"/>
                      <a:pt x="1777803" y="3593602"/>
                      <a:pt x="1843488" y="3527927"/>
                    </a:cubicBezTo>
                    <a:lnTo>
                      <a:pt x="2007651" y="3363763"/>
                    </a:lnTo>
                    <a:cubicBezTo>
                      <a:pt x="2007651" y="3363763"/>
                      <a:pt x="2007651" y="3363763"/>
                      <a:pt x="2007651" y="3363754"/>
                    </a:cubicBezTo>
                    <a:cubicBezTo>
                      <a:pt x="2039465" y="3331940"/>
                      <a:pt x="2081765" y="3314414"/>
                      <a:pt x="2126761" y="3314414"/>
                    </a:cubicBezTo>
                    <a:cubicBezTo>
                      <a:pt x="2171748" y="3314414"/>
                      <a:pt x="2214058" y="3331931"/>
                      <a:pt x="2245871" y="3363754"/>
                    </a:cubicBezTo>
                    <a:cubicBezTo>
                      <a:pt x="2277694" y="3395567"/>
                      <a:pt x="2295211" y="3437877"/>
                      <a:pt x="2295211" y="3482864"/>
                    </a:cubicBezTo>
                    <a:cubicBezTo>
                      <a:pt x="2295220" y="3527879"/>
                      <a:pt x="2277694" y="3570170"/>
                      <a:pt x="2245871" y="3601984"/>
                    </a:cubicBezTo>
                    <a:close/>
                    <a:moveTo>
                      <a:pt x="4024532" y="2690603"/>
                    </a:moveTo>
                    <a:cubicBezTo>
                      <a:pt x="3992718" y="2722426"/>
                      <a:pt x="3950408" y="2739943"/>
                      <a:pt x="3905422" y="2739943"/>
                    </a:cubicBezTo>
                    <a:cubicBezTo>
                      <a:pt x="3860426" y="2739943"/>
                      <a:pt x="3818125" y="2722426"/>
                      <a:pt x="3786311" y="2690603"/>
                    </a:cubicBezTo>
                    <a:lnTo>
                      <a:pt x="3389814" y="2294106"/>
                    </a:lnTo>
                    <a:cubicBezTo>
                      <a:pt x="3389795" y="2294087"/>
                      <a:pt x="3389786" y="2294077"/>
                      <a:pt x="3389767" y="2294058"/>
                    </a:cubicBezTo>
                    <a:lnTo>
                      <a:pt x="3016863" y="1921154"/>
                    </a:lnTo>
                    <a:cubicBezTo>
                      <a:pt x="2979658" y="1883959"/>
                      <a:pt x="2919355" y="1883959"/>
                      <a:pt x="2882141" y="1921154"/>
                    </a:cubicBezTo>
                    <a:cubicBezTo>
                      <a:pt x="2844946" y="1958350"/>
                      <a:pt x="2844946" y="2018671"/>
                      <a:pt x="2882141" y="2055867"/>
                    </a:cubicBezTo>
                    <a:lnTo>
                      <a:pt x="3651590" y="2825296"/>
                    </a:lnTo>
                    <a:cubicBezTo>
                      <a:pt x="3717274" y="2890990"/>
                      <a:pt x="3717274" y="2997851"/>
                      <a:pt x="3651590" y="3063526"/>
                    </a:cubicBezTo>
                    <a:cubicBezTo>
                      <a:pt x="3619776" y="3095349"/>
                      <a:pt x="3577466" y="3112865"/>
                      <a:pt x="3532480" y="3112865"/>
                    </a:cubicBezTo>
                    <a:cubicBezTo>
                      <a:pt x="3487484" y="3112865"/>
                      <a:pt x="3445183" y="3095349"/>
                      <a:pt x="3413370" y="3063526"/>
                    </a:cubicBezTo>
                    <a:lnTo>
                      <a:pt x="2643921" y="2294087"/>
                    </a:lnTo>
                    <a:cubicBezTo>
                      <a:pt x="2606716" y="2256901"/>
                      <a:pt x="2546414" y="2256901"/>
                      <a:pt x="2509200" y="2294087"/>
                    </a:cubicBezTo>
                    <a:cubicBezTo>
                      <a:pt x="2472004" y="2331282"/>
                      <a:pt x="2472004" y="2391604"/>
                      <a:pt x="2509200" y="2428808"/>
                    </a:cubicBezTo>
                    <a:lnTo>
                      <a:pt x="2882065" y="2801664"/>
                    </a:lnTo>
                    <a:cubicBezTo>
                      <a:pt x="2882094" y="2801693"/>
                      <a:pt x="2882122" y="2801731"/>
                      <a:pt x="2882151" y="2801760"/>
                    </a:cubicBezTo>
                    <a:lnTo>
                      <a:pt x="3278658" y="3198247"/>
                    </a:lnTo>
                    <a:cubicBezTo>
                      <a:pt x="3344342" y="3263941"/>
                      <a:pt x="3344342" y="3370812"/>
                      <a:pt x="3278667" y="3436487"/>
                    </a:cubicBezTo>
                    <a:cubicBezTo>
                      <a:pt x="3212973" y="3502171"/>
                      <a:pt x="3106093" y="3502171"/>
                      <a:pt x="3040437" y="3436487"/>
                    </a:cubicBezTo>
                    <a:lnTo>
                      <a:pt x="2643931" y="3039980"/>
                    </a:lnTo>
                    <a:cubicBezTo>
                      <a:pt x="2636596" y="3032655"/>
                      <a:pt x="2628357" y="3026826"/>
                      <a:pt x="2619585" y="3022387"/>
                    </a:cubicBezTo>
                    <a:lnTo>
                      <a:pt x="2506494" y="2909297"/>
                    </a:lnTo>
                    <a:cubicBezTo>
                      <a:pt x="2469290" y="2872112"/>
                      <a:pt x="2408987" y="2872112"/>
                      <a:pt x="2371773" y="2909297"/>
                    </a:cubicBezTo>
                    <a:cubicBezTo>
                      <a:pt x="2334578" y="2946492"/>
                      <a:pt x="2334578" y="3006814"/>
                      <a:pt x="2371773" y="3044019"/>
                    </a:cubicBezTo>
                    <a:lnTo>
                      <a:pt x="2902334" y="3574561"/>
                    </a:lnTo>
                    <a:cubicBezTo>
                      <a:pt x="2968019" y="3640255"/>
                      <a:pt x="2968019" y="3747116"/>
                      <a:pt x="2902334" y="3812791"/>
                    </a:cubicBezTo>
                    <a:cubicBezTo>
                      <a:pt x="2870521" y="3844614"/>
                      <a:pt x="2828211" y="3862131"/>
                      <a:pt x="2783224" y="3862131"/>
                    </a:cubicBezTo>
                    <a:cubicBezTo>
                      <a:pt x="2738228" y="3862131"/>
                      <a:pt x="2695927" y="3844614"/>
                      <a:pt x="2664114" y="3812791"/>
                    </a:cubicBezTo>
                    <a:lnTo>
                      <a:pt x="2462222" y="3610909"/>
                    </a:lnTo>
                    <a:cubicBezTo>
                      <a:pt x="2477605" y="3570551"/>
                      <a:pt x="2485739" y="3527336"/>
                      <a:pt x="2485739" y="3482855"/>
                    </a:cubicBezTo>
                    <a:cubicBezTo>
                      <a:pt x="2485739" y="3386976"/>
                      <a:pt x="2448401" y="3296831"/>
                      <a:pt x="2380602" y="3229032"/>
                    </a:cubicBezTo>
                    <a:cubicBezTo>
                      <a:pt x="2312794" y="3161233"/>
                      <a:pt x="2222649" y="3123895"/>
                      <a:pt x="2126780" y="3123895"/>
                    </a:cubicBezTo>
                    <a:cubicBezTo>
                      <a:pt x="2121932" y="3123895"/>
                      <a:pt x="2117112" y="3124057"/>
                      <a:pt x="2112293" y="3124248"/>
                    </a:cubicBezTo>
                    <a:cubicBezTo>
                      <a:pt x="2116112" y="3027607"/>
                      <a:pt x="2081289" y="2929709"/>
                      <a:pt x="2007670" y="2856090"/>
                    </a:cubicBezTo>
                    <a:cubicBezTo>
                      <a:pt x="1939862" y="2788291"/>
                      <a:pt x="1849717" y="2750954"/>
                      <a:pt x="1753848" y="2750954"/>
                    </a:cubicBezTo>
                    <a:cubicBezTo>
                      <a:pt x="1749000" y="2750954"/>
                      <a:pt x="1744180" y="2751115"/>
                      <a:pt x="1739360" y="2751306"/>
                    </a:cubicBezTo>
                    <a:cubicBezTo>
                      <a:pt x="1743189" y="2654665"/>
                      <a:pt x="1708356" y="2556767"/>
                      <a:pt x="1634738" y="2483149"/>
                    </a:cubicBezTo>
                    <a:cubicBezTo>
                      <a:pt x="1566929" y="2415350"/>
                      <a:pt x="1476785" y="2378012"/>
                      <a:pt x="1380915" y="2378012"/>
                    </a:cubicBezTo>
                    <a:cubicBezTo>
                      <a:pt x="1376067" y="2378012"/>
                      <a:pt x="1371248" y="2378173"/>
                      <a:pt x="1366428" y="2378364"/>
                    </a:cubicBezTo>
                    <a:cubicBezTo>
                      <a:pt x="1370257" y="2281723"/>
                      <a:pt x="1335424" y="2183825"/>
                      <a:pt x="1261805" y="2110207"/>
                    </a:cubicBezTo>
                    <a:cubicBezTo>
                      <a:pt x="1121845" y="1970246"/>
                      <a:pt x="894093" y="1970256"/>
                      <a:pt x="754132" y="2110207"/>
                    </a:cubicBezTo>
                    <a:lnTo>
                      <a:pt x="589979" y="2274361"/>
                    </a:lnTo>
                    <a:cubicBezTo>
                      <a:pt x="569271" y="2295068"/>
                      <a:pt x="551717" y="2317728"/>
                      <a:pt x="537124" y="2341712"/>
                    </a:cubicBezTo>
                    <a:cubicBezTo>
                      <a:pt x="313373" y="2104054"/>
                      <a:pt x="190557" y="1795091"/>
                      <a:pt x="190557" y="1467222"/>
                    </a:cubicBezTo>
                    <a:cubicBezTo>
                      <a:pt x="190557" y="1126198"/>
                      <a:pt x="323355" y="805577"/>
                      <a:pt x="564509" y="564442"/>
                    </a:cubicBezTo>
                    <a:cubicBezTo>
                      <a:pt x="805644" y="323307"/>
                      <a:pt x="1126274" y="190500"/>
                      <a:pt x="1467288" y="190500"/>
                    </a:cubicBezTo>
                    <a:cubicBezTo>
                      <a:pt x="1777194" y="190500"/>
                      <a:pt x="2070240" y="300190"/>
                      <a:pt x="2302097" y="501186"/>
                    </a:cubicBezTo>
                    <a:lnTo>
                      <a:pt x="1716719" y="1086564"/>
                    </a:lnTo>
                    <a:cubicBezTo>
                      <a:pt x="1639415" y="1163879"/>
                      <a:pt x="1596838" y="1266663"/>
                      <a:pt x="1596838" y="1375991"/>
                    </a:cubicBezTo>
                    <a:cubicBezTo>
                      <a:pt x="1596838" y="1485329"/>
                      <a:pt x="1639415" y="1588113"/>
                      <a:pt x="1716719" y="1665427"/>
                    </a:cubicBezTo>
                    <a:cubicBezTo>
                      <a:pt x="1796520" y="1745218"/>
                      <a:pt x="1901342" y="1785118"/>
                      <a:pt x="2006156" y="1785118"/>
                    </a:cubicBezTo>
                    <a:cubicBezTo>
                      <a:pt x="2110969" y="1785118"/>
                      <a:pt x="2215791" y="1745228"/>
                      <a:pt x="2295592" y="1665427"/>
                    </a:cubicBezTo>
                    <a:lnTo>
                      <a:pt x="2554977" y="1406042"/>
                    </a:lnTo>
                    <a:lnTo>
                      <a:pt x="2890761" y="1406042"/>
                    </a:lnTo>
                    <a:cubicBezTo>
                      <a:pt x="2918489" y="1406042"/>
                      <a:pt x="2945911" y="1404147"/>
                      <a:pt x="2973000" y="1400785"/>
                    </a:cubicBezTo>
                    <a:lnTo>
                      <a:pt x="4024589" y="2452354"/>
                    </a:lnTo>
                    <a:cubicBezTo>
                      <a:pt x="4090207" y="2518067"/>
                      <a:pt x="4090207" y="2624938"/>
                      <a:pt x="4024532" y="269060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endParaRPr>
              </a:p>
            </p:txBody>
          </p:sp>
        </p:grpSp>
      </p:grpSp>
      <p:sp>
        <p:nvSpPr>
          <p:cNvPr id="72" name="Tijdelijke aanduiding voor voettekst 16">
            <a:extLst>
              <a:ext uri="{FF2B5EF4-FFF2-40B4-BE49-F238E27FC236}">
                <a16:creationId xmlns:a16="http://schemas.microsoft.com/office/drawing/2014/main" id="{B57FE762-6B79-49DB-AFCE-9D1285C7DFF7}"/>
              </a:ext>
            </a:extLst>
          </p:cNvPr>
          <p:cNvSpPr txBox="1">
            <a:spLocks/>
          </p:cNvSpPr>
          <p:nvPr/>
        </p:nvSpPr>
        <p:spPr>
          <a:xfrm>
            <a:off x="1361785" y="6308172"/>
            <a:ext cx="7369469" cy="220863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nl-NL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005AD2"/>
              </a:solidFill>
              <a:effectLst/>
              <a:uLnTx/>
              <a:uFillTx/>
              <a:latin typeface="Muli" panose="02000503040000020004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6468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7" grpId="0"/>
      <p:bldP spid="8" grpId="0" build="p"/>
      <p:bldP spid="14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FE7904-92C0-4683-AA92-145E6EC64E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8901" y="1376039"/>
            <a:ext cx="9916269" cy="4017145"/>
          </a:xfrm>
        </p:spPr>
        <p:txBody>
          <a:bodyPr>
            <a:normAutofit fontScale="90000"/>
          </a:bodyPr>
          <a:lstStyle/>
          <a:p>
            <a:br>
              <a:rPr lang="nl-NL" dirty="0">
                <a:latin typeface="Muli" panose="02000503040000020004" pitchFamily="2" charset="0"/>
              </a:rPr>
            </a:br>
            <a:br>
              <a:rPr lang="nl-NL" dirty="0">
                <a:latin typeface="Muli" panose="02000503040000020004" pitchFamily="2" charset="0"/>
              </a:rPr>
            </a:br>
            <a:br>
              <a:rPr lang="nl-NL" dirty="0">
                <a:latin typeface="Muli" panose="02000503040000020004" pitchFamily="2" charset="0"/>
              </a:rPr>
            </a:br>
            <a:br>
              <a:rPr lang="nl-NL" dirty="0">
                <a:latin typeface="Muli" panose="02000503040000020004" pitchFamily="2" charset="0"/>
              </a:rPr>
            </a:br>
            <a:br>
              <a:rPr lang="nl-NL" dirty="0">
                <a:latin typeface="Muli" panose="02000503040000020004" pitchFamily="2" charset="0"/>
              </a:rPr>
            </a:br>
            <a:br>
              <a:rPr lang="nl-NL" dirty="0">
                <a:latin typeface="Muli" panose="02000503040000020004" pitchFamily="2" charset="0"/>
              </a:rPr>
            </a:br>
            <a:br>
              <a:rPr lang="nl-NL" dirty="0">
                <a:latin typeface="Muli" panose="02000503040000020004" pitchFamily="2" charset="0"/>
              </a:rPr>
            </a:br>
            <a:br>
              <a:rPr lang="nl-NL" dirty="0">
                <a:latin typeface="Muli" panose="02000503040000020004" pitchFamily="2" charset="0"/>
              </a:rPr>
            </a:br>
            <a:br>
              <a:rPr lang="nl-NL" dirty="0">
                <a:latin typeface="Muli" panose="02000503040000020004" pitchFamily="2" charset="0"/>
              </a:rPr>
            </a:br>
            <a:endParaRPr lang="nl-NL" dirty="0">
              <a:latin typeface="Muli" panose="02000503040000020004" pitchFamily="2" charset="0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7753849E-6252-4494-A5F6-6C7BAE91E878}"/>
              </a:ext>
            </a:extLst>
          </p:cNvPr>
          <p:cNvSpPr/>
          <p:nvPr/>
        </p:nvSpPr>
        <p:spPr>
          <a:xfrm>
            <a:off x="3048000" y="212700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</p:txBody>
      </p:sp>
      <p:sp>
        <p:nvSpPr>
          <p:cNvPr id="6" name="Ondertitel 5">
            <a:extLst>
              <a:ext uri="{FF2B5EF4-FFF2-40B4-BE49-F238E27FC236}">
                <a16:creationId xmlns:a16="http://schemas.microsoft.com/office/drawing/2014/main" id="{A245107A-A9DF-4744-ABE1-EE9A18F4A4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8900" y="124288"/>
            <a:ext cx="10307638" cy="5133512"/>
          </a:xfrm>
        </p:spPr>
        <p:txBody>
          <a:bodyPr/>
          <a:lstStyle/>
          <a:p>
            <a:endParaRPr lang="nl-NL" dirty="0">
              <a:latin typeface="Muli" panose="02000503040000020004" pitchFamily="2" charset="0"/>
            </a:endParaRPr>
          </a:p>
          <a:p>
            <a:endParaRPr lang="nl-NL" dirty="0">
              <a:latin typeface="Muli" panose="02000503040000020004" pitchFamily="2" charset="0"/>
            </a:endParaRPr>
          </a:p>
          <a:p>
            <a:r>
              <a:rPr lang="nl-NL" sz="4800" b="1" dirty="0">
                <a:latin typeface="Muli" panose="02000503040000020004" pitchFamily="2" charset="0"/>
              </a:rPr>
              <a:t>De NVM en haar stakeholders</a:t>
            </a:r>
            <a:br>
              <a:rPr lang="nl-NL" sz="4800" b="1" dirty="0">
                <a:latin typeface="Muli" panose="02000503040000020004" pitchFamily="2" charset="0"/>
              </a:rPr>
            </a:br>
            <a:endParaRPr lang="nl-NL" sz="4800" b="1" dirty="0">
              <a:latin typeface="Muli" panose="02000503040000020004" pitchFamily="2" charset="0"/>
            </a:endParaRPr>
          </a:p>
          <a:p>
            <a:r>
              <a:rPr lang="nl-NL" sz="4800" b="1" dirty="0">
                <a:latin typeface="Muli" panose="02000503040000020004" pitchFamily="2" charset="0"/>
              </a:rPr>
              <a:t>Hoe gaan we daarmee om</a:t>
            </a:r>
          </a:p>
        </p:txBody>
      </p:sp>
    </p:spTree>
    <p:extLst>
      <p:ext uri="{BB962C8B-B14F-4D97-AF65-F5344CB8AC3E}">
        <p14:creationId xmlns:p14="http://schemas.microsoft.com/office/powerpoint/2010/main" val="3557555100"/>
      </p:ext>
    </p:extLst>
  </p:cSld>
  <p:clrMapOvr>
    <a:masterClrMapping/>
  </p:clrMapOvr>
  <p:transition spd="slow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voettekst 16">
            <a:extLst>
              <a:ext uri="{FF2B5EF4-FFF2-40B4-BE49-F238E27FC236}">
                <a16:creationId xmlns:a16="http://schemas.microsoft.com/office/drawing/2014/main" id="{C2B3FA9D-49EE-4009-B381-356343E93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latin typeface="Muli" panose="02000503040000020004" pitchFamily="2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22FF025-105C-41F3-B068-12C305BC0B3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206657" y="1558384"/>
            <a:ext cx="10085739" cy="4620473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nl-NL" sz="1800" dirty="0">
                <a:solidFill>
                  <a:schemeClr val="accent1"/>
                </a:solidFill>
                <a:latin typeface="Muli"/>
                <a:cs typeface="Arial"/>
              </a:rPr>
              <a:t>Nieuwsgaring en -verspreiding sneller dan ooit - media, overheid en politiek, leden, consumentenorganisaties</a:t>
            </a:r>
          </a:p>
          <a:p>
            <a:pPr marL="0" indent="0">
              <a:buNone/>
            </a:pPr>
            <a:endParaRPr lang="nl-NL" sz="1800" dirty="0">
              <a:solidFill>
                <a:schemeClr val="accent1"/>
              </a:solidFill>
              <a:latin typeface="Muli"/>
              <a:cs typeface="Arial"/>
            </a:endParaRPr>
          </a:p>
          <a:p>
            <a:r>
              <a:rPr lang="nl-NL" sz="1800" dirty="0">
                <a:solidFill>
                  <a:schemeClr val="accent1"/>
                </a:solidFill>
                <a:latin typeface="Muli"/>
                <a:cs typeface="Arial"/>
              </a:rPr>
              <a:t>De grootste krijgt de vragen en ‘moet’ een visie paraat hebben</a:t>
            </a:r>
          </a:p>
          <a:p>
            <a:pPr marL="0" indent="0">
              <a:buNone/>
            </a:pPr>
            <a:endParaRPr lang="nl-NL" sz="1800" dirty="0">
              <a:solidFill>
                <a:schemeClr val="accent1"/>
              </a:solidFill>
              <a:latin typeface="Muli"/>
              <a:cs typeface="Arial"/>
            </a:endParaRPr>
          </a:p>
          <a:p>
            <a:r>
              <a:rPr lang="nl-NL" sz="1800" dirty="0">
                <a:solidFill>
                  <a:schemeClr val="accent1"/>
                </a:solidFill>
                <a:latin typeface="Muli"/>
                <a:cs typeface="Arial"/>
              </a:rPr>
              <a:t>Reputatie- en stakeholdermanagement is meer dan ooit essentieel</a:t>
            </a:r>
          </a:p>
          <a:p>
            <a:pPr lvl="1"/>
            <a:r>
              <a:rPr lang="nl-NL" sz="1800" dirty="0">
                <a:solidFill>
                  <a:schemeClr val="accent1"/>
                </a:solidFill>
                <a:latin typeface="Muli"/>
                <a:cs typeface="Arial"/>
              </a:rPr>
              <a:t>Public </a:t>
            </a:r>
            <a:r>
              <a:rPr lang="nl-NL" sz="1800" dirty="0" err="1">
                <a:solidFill>
                  <a:schemeClr val="accent1"/>
                </a:solidFill>
                <a:latin typeface="Muli"/>
                <a:cs typeface="Arial"/>
              </a:rPr>
              <a:t>affairs</a:t>
            </a:r>
            <a:r>
              <a:rPr lang="nl-NL" sz="1800" dirty="0">
                <a:solidFill>
                  <a:schemeClr val="accent1"/>
                </a:solidFill>
                <a:latin typeface="Muli"/>
                <a:cs typeface="Arial"/>
              </a:rPr>
              <a:t>/lobby - overheid en politiek</a:t>
            </a:r>
          </a:p>
          <a:p>
            <a:pPr lvl="1"/>
            <a:r>
              <a:rPr lang="nl-NL" sz="1800" dirty="0">
                <a:solidFill>
                  <a:schemeClr val="accent1"/>
                </a:solidFill>
                <a:latin typeface="Muli"/>
                <a:cs typeface="Arial"/>
              </a:rPr>
              <a:t>Woordvoering en mediacontacten</a:t>
            </a:r>
          </a:p>
          <a:p>
            <a:pPr lvl="1"/>
            <a:r>
              <a:rPr lang="nl-NL" sz="1800" dirty="0">
                <a:solidFill>
                  <a:schemeClr val="accent1"/>
                </a:solidFill>
                <a:latin typeface="Muli"/>
                <a:cs typeface="Arial"/>
              </a:rPr>
              <a:t>Branche- en consumentenorganisaties </a:t>
            </a:r>
          </a:p>
          <a:p>
            <a:pPr lvl="1"/>
            <a:r>
              <a:rPr lang="nl-NL" sz="1800" dirty="0">
                <a:solidFill>
                  <a:schemeClr val="accent1"/>
                </a:solidFill>
                <a:latin typeface="Muli"/>
                <a:cs typeface="Arial"/>
              </a:rPr>
              <a:t>Goed doen én goed vertellen, intern en extern</a:t>
            </a:r>
          </a:p>
          <a:p>
            <a:pPr lvl="1"/>
            <a:r>
              <a:rPr lang="nl-NL" sz="1800" dirty="0">
                <a:solidFill>
                  <a:schemeClr val="accent1"/>
                </a:solidFill>
                <a:latin typeface="Muli"/>
                <a:cs typeface="Arial"/>
              </a:rPr>
              <a:t>Zakelijk respect voor elkaars posities en doelen</a:t>
            </a:r>
            <a:br>
              <a:rPr lang="nl-NL" sz="1800" dirty="0">
                <a:solidFill>
                  <a:schemeClr val="accent1"/>
                </a:solidFill>
                <a:latin typeface="Muli"/>
                <a:cs typeface="Arial"/>
              </a:rPr>
            </a:br>
            <a:endParaRPr lang="nl-NL" sz="1800" dirty="0">
              <a:solidFill>
                <a:schemeClr val="accent1"/>
              </a:solidFill>
              <a:latin typeface="Muli"/>
              <a:cs typeface="Arial"/>
            </a:endParaRPr>
          </a:p>
          <a:p>
            <a:r>
              <a:rPr lang="nl-NL" sz="1800" dirty="0">
                <a:solidFill>
                  <a:schemeClr val="accent1"/>
                </a:solidFill>
                <a:latin typeface="Muli"/>
                <a:cs typeface="Arial"/>
              </a:rPr>
              <a:t>Professioneel stakeholdermanagement combineert ledenbelang en algemeen belang</a:t>
            </a:r>
            <a:br>
              <a:rPr lang="nl-NL" sz="1800" dirty="0">
                <a:solidFill>
                  <a:schemeClr val="accent1"/>
                </a:solidFill>
                <a:latin typeface="Muli"/>
                <a:cs typeface="Arial"/>
              </a:rPr>
            </a:br>
            <a:endParaRPr lang="nl-NL" sz="1800" dirty="0">
              <a:solidFill>
                <a:schemeClr val="accent1"/>
              </a:solidFill>
              <a:latin typeface="Muli"/>
              <a:cs typeface="Arial"/>
            </a:endParaRPr>
          </a:p>
          <a:p>
            <a:endParaRPr lang="nl-NL" sz="1600" dirty="0">
              <a:solidFill>
                <a:srgbClr val="005AD2"/>
              </a:solidFill>
              <a:latin typeface="Muli" panose="02000503040000020004" pitchFamily="2" charset="0"/>
            </a:endParaRPr>
          </a:p>
          <a:p>
            <a:pPr marL="0" indent="0">
              <a:buNone/>
            </a:pPr>
            <a:endParaRPr lang="nl-NL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nl-NL" sz="1600" dirty="0">
              <a:solidFill>
                <a:srgbClr val="005AD2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nl-NL" sz="1600" dirty="0">
              <a:solidFill>
                <a:srgbClr val="005AD2"/>
              </a:solidFill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85246E1-AE95-4105-A546-70EFC6C9B5E8}"/>
              </a:ext>
            </a:extLst>
          </p:cNvPr>
          <p:cNvSpPr txBox="1">
            <a:spLocks/>
          </p:cNvSpPr>
          <p:nvPr/>
        </p:nvSpPr>
        <p:spPr>
          <a:xfrm>
            <a:off x="1206657" y="552708"/>
            <a:ext cx="10911362" cy="73684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sz="4000" dirty="0">
                <a:latin typeface="Muli" panose="02000503040000020004" pitchFamily="2" charset="0"/>
              </a:rPr>
              <a:t>Stakeholders kijken altijd naar marktleider</a:t>
            </a:r>
          </a:p>
        </p:txBody>
      </p:sp>
    </p:spTree>
    <p:extLst>
      <p:ext uri="{BB962C8B-B14F-4D97-AF65-F5344CB8AC3E}">
        <p14:creationId xmlns:p14="http://schemas.microsoft.com/office/powerpoint/2010/main" val="3300845588"/>
      </p:ext>
    </p:extLst>
  </p:cSld>
  <p:clrMapOvr>
    <a:masterClrMapping/>
  </p:clrMapOvr>
  <p:transition spd="slow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E2D20C-EC43-D542-B7E6-6E629BFEFC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>
                <a:latin typeface="Muli" panose="02000503040000020004" pitchFamily="2" charset="0"/>
              </a:rPr>
              <a:t>Bedankt voor uw aandacht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73B4D72-EAE3-CC4D-96D5-C099005009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>
                <a:latin typeface="Muli" panose="02000503040000020004" pitchFamily="2" charset="0"/>
              </a:rPr>
              <a:t>Zijn er nog vragen?</a:t>
            </a:r>
          </a:p>
        </p:txBody>
      </p:sp>
    </p:spTree>
    <p:extLst>
      <p:ext uri="{BB962C8B-B14F-4D97-AF65-F5344CB8AC3E}">
        <p14:creationId xmlns:p14="http://schemas.microsoft.com/office/powerpoint/2010/main" val="3583168610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8070425E-A8AE-B44A-A77C-7FA1FB125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572" y="747646"/>
            <a:ext cx="10197296" cy="534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03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606184BB-D44D-9440-ABF3-C25AC4BA9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2914" y="783764"/>
            <a:ext cx="4754623" cy="2852737"/>
          </a:xfrm>
        </p:spPr>
        <p:txBody>
          <a:bodyPr/>
          <a:lstStyle/>
          <a:p>
            <a:r>
              <a:rPr lang="nl-NL" dirty="0"/>
              <a:t>Jan </a:t>
            </a:r>
            <a:br>
              <a:rPr lang="nl-NL" dirty="0"/>
            </a:br>
            <a:r>
              <a:rPr lang="nl-NL" dirty="0" err="1"/>
              <a:t>Winsemius</a:t>
            </a:r>
            <a:endParaRPr lang="nl-NL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30D0A3B9-D632-224E-A9CC-2E588FD8E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22914" y="3798546"/>
            <a:ext cx="5009620" cy="1500187"/>
          </a:xfrm>
        </p:spPr>
        <p:txBody>
          <a:bodyPr/>
          <a:lstStyle/>
          <a:p>
            <a:r>
              <a:rPr lang="nl-NL" dirty="0">
                <a:solidFill>
                  <a:schemeClr val="bg2">
                    <a:lumMod val="25000"/>
                  </a:schemeClr>
                </a:solidFill>
              </a:rPr>
              <a:t>Adviseur</a:t>
            </a:r>
          </a:p>
          <a:p>
            <a:r>
              <a:rPr lang="nl-NL" dirty="0">
                <a:solidFill>
                  <a:schemeClr val="bg2">
                    <a:lumMod val="25000"/>
                  </a:schemeClr>
                </a:solidFill>
              </a:rPr>
              <a:t>Bureau Middelkoop</a:t>
            </a:r>
            <a:endParaRPr lang="nl-NL" dirty="0">
              <a:solidFill>
                <a:schemeClr val="tx1"/>
              </a:solidFill>
            </a:endParaRPr>
          </a:p>
          <a:p>
            <a:endParaRPr lang="nl-N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9" name="Afbeelding 8" descr="Afbeelding met persoon, person, muur, binnen&#10;&#10;Automatisch gegenereerde beschrijving">
            <a:extLst>
              <a:ext uri="{FF2B5EF4-FFF2-40B4-BE49-F238E27FC236}">
                <a16:creationId xmlns:a16="http://schemas.microsoft.com/office/drawing/2014/main" id="{3E0A014D-EE66-014D-B24C-2DE17C806A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6" r="110" b="15165"/>
          <a:stretch/>
        </p:blipFill>
        <p:spPr>
          <a:xfrm>
            <a:off x="1287930" y="1038414"/>
            <a:ext cx="3842870" cy="480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329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Vastgoedmonitor Foodvalley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Vastgoedmonitor Foodvalley</a:t>
            </a:r>
          </a:p>
        </p:txBody>
      </p:sp>
      <p:sp>
        <p:nvSpPr>
          <p:cNvPr id="95" name="2021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2021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Deel 1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Deel 1</a:t>
            </a:r>
          </a:p>
        </p:txBody>
      </p:sp>
      <p:sp>
        <p:nvSpPr>
          <p:cNvPr id="98" name="Tijdelijke aanduiding voor tekst 4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/>
            </a:pPr>
            <a:endParaRPr/>
          </a:p>
        </p:txBody>
      </p:sp>
      <p:sp>
        <p:nvSpPr>
          <p:cNvPr id="99" name="Stand van zaken mark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Stand van zaken markt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Tijdelijke aanduiding voor afbeelding 2" descr="Tijdelijke aanduiding voor afbeelding 2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r="1316"/>
          <a:stretch>
            <a:fillRect/>
          </a:stretch>
        </p:blipFill>
        <p:spPr>
          <a:xfrm>
            <a:off x="5302927" y="1519340"/>
            <a:ext cx="5806669" cy="3809795"/>
          </a:xfrm>
          <a:prstGeom prst="rect">
            <a:avLst/>
          </a:prstGeom>
        </p:spPr>
      </p:pic>
      <p:sp>
        <p:nvSpPr>
          <p:cNvPr id="102" name="Vraag en aanbo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Vraag en aanbod</a:t>
            </a:r>
          </a:p>
        </p:txBody>
      </p:sp>
      <p:sp>
        <p:nvSpPr>
          <p:cNvPr id="103" name="Stijgen transacties zonder stijging aanbod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60421" indent="-160421">
              <a:buSzPct val="100000"/>
              <a:buChar char="•"/>
            </a:pPr>
            <a:r>
              <a:t>Stijgen transacties zonder stijging aanbod</a:t>
            </a:r>
          </a:p>
          <a:p>
            <a:pPr marL="160421" indent="-160421">
              <a:buSzPct val="100000"/>
              <a:buChar char="•"/>
            </a:pPr>
            <a:r>
              <a:t>Het aanbod droogt op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Tijdelijke aanduiding voor afbeelding 2" descr="Tijdelijke aanduiding voor afbeelding 2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/>
          <a:stretch>
            <a:fillRect/>
          </a:stretch>
        </p:blipFill>
        <p:spPr>
          <a:xfrm>
            <a:off x="5183187" y="1669527"/>
            <a:ext cx="5969015" cy="3509421"/>
          </a:xfrm>
          <a:prstGeom prst="rect">
            <a:avLst/>
          </a:prstGeom>
        </p:spPr>
      </p:pic>
      <p:sp>
        <p:nvSpPr>
          <p:cNvPr id="106" name="Toestroo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Toestroom</a:t>
            </a:r>
          </a:p>
        </p:txBody>
      </p:sp>
      <p:sp>
        <p:nvSpPr>
          <p:cNvPr id="107" name="Toestroom daalt licht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60421" indent="-160421">
              <a:buSzPct val="100000"/>
              <a:buChar char="•"/>
            </a:pPr>
            <a:r>
              <a:t>Toestroom daalt licht</a:t>
            </a:r>
          </a:p>
          <a:p>
            <a:pPr marL="160421" indent="-160421">
              <a:buSzPct val="100000"/>
              <a:buChar char="•"/>
            </a:pPr>
            <a:r>
              <a:t>Direct gevolg van dalend aanbod. 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Tijdelijke aanduiding voor afbeelding 2" descr="Tijdelijke aanduiding voor afbeelding 2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/>
          <a:stretch>
            <a:fillRect/>
          </a:stretch>
        </p:blipFill>
        <p:spPr>
          <a:xfrm>
            <a:off x="5183187" y="1517154"/>
            <a:ext cx="6086437" cy="3814167"/>
          </a:xfrm>
          <a:prstGeom prst="rect">
            <a:avLst/>
          </a:prstGeom>
        </p:spPr>
      </p:pic>
      <p:sp>
        <p:nvSpPr>
          <p:cNvPr id="110" name="Starters huu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Starters huur</a:t>
            </a:r>
          </a:p>
        </p:txBody>
      </p:sp>
      <p:sp>
        <p:nvSpPr>
          <p:cNvPr id="111" name="Starters minder plek in sociale huur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160421" indent="-160421">
              <a:buSzPct val="100000"/>
              <a:buChar char="•"/>
            </a:lvl1pPr>
          </a:lstStyle>
          <a:p>
            <a:r>
              <a:t>Starters minder plek in sociale huur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Tijdelijke aanduiding voor afbeelding 2" descr="Tijdelijke aanduiding voor afbeelding 2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/>
          <a:stretch>
            <a:fillRect/>
          </a:stretch>
        </p:blipFill>
        <p:spPr>
          <a:xfrm>
            <a:off x="5183187" y="1562005"/>
            <a:ext cx="5995930" cy="3724465"/>
          </a:xfrm>
          <a:prstGeom prst="rect">
            <a:avLst/>
          </a:prstGeom>
        </p:spPr>
      </p:pic>
      <p:sp>
        <p:nvSpPr>
          <p:cNvPr id="114" name="Middenhuu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Middenhuur</a:t>
            </a:r>
          </a:p>
        </p:txBody>
      </p:sp>
      <p:sp>
        <p:nvSpPr>
          <p:cNvPr id="115" name="Let op getalcorrecties CBS!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60421" indent="-160421">
              <a:buSzPct val="100000"/>
              <a:buChar char="•"/>
            </a:pPr>
            <a:r>
              <a:t>Let op getalcorrecties CBS!</a:t>
            </a:r>
          </a:p>
          <a:p>
            <a:pPr marL="160421" indent="-160421">
              <a:buSzPct val="100000"/>
              <a:buChar char="•"/>
            </a:pPr>
            <a:r>
              <a:t>Vooral verhuringen in groep net boven inkomensgrens huursubsidie.</a:t>
            </a:r>
          </a:p>
          <a:p>
            <a:pPr marL="160421" indent="-160421">
              <a:buSzPct val="100000"/>
              <a:buChar char="•"/>
            </a:pPr>
            <a:r>
              <a:t>Die groep komt door passend toewijzen moeilijk aan de bak in corporatiesector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Tijdelijke aanduiding voor afbeelding 2" descr="Tijdelijke aanduiding voor afbeelding 2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/>
          <a:stretch>
            <a:fillRect/>
          </a:stretch>
        </p:blipFill>
        <p:spPr>
          <a:xfrm>
            <a:off x="5183188" y="1619304"/>
            <a:ext cx="5937040" cy="3609867"/>
          </a:xfrm>
          <a:prstGeom prst="rect">
            <a:avLst/>
          </a:prstGeom>
        </p:spPr>
      </p:pic>
      <p:sp>
        <p:nvSpPr>
          <p:cNvPr id="118" name="Inkomens regi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Inkomens regio</a:t>
            </a:r>
          </a:p>
        </p:txBody>
      </p:sp>
      <p:sp>
        <p:nvSpPr>
          <p:cNvPr id="119" name="Wijzig tekst: klik 2x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Tijdelijke aanduiding voor afbeelding 2" descr="Tijdelijke aanduiding voor afbeelding 2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/>
          <a:stretch>
            <a:fillRect/>
          </a:stretch>
        </p:blipFill>
        <p:spPr>
          <a:xfrm>
            <a:off x="5183187" y="1628431"/>
            <a:ext cx="6172201" cy="3591613"/>
          </a:xfrm>
          <a:prstGeom prst="rect">
            <a:avLst/>
          </a:prstGeom>
        </p:spPr>
      </p:pic>
      <p:sp>
        <p:nvSpPr>
          <p:cNvPr id="122" name="Inkomens corporatievoorraa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t>Inkomens corporatievoorraad</a:t>
            </a:r>
          </a:p>
        </p:txBody>
      </p:sp>
      <p:sp>
        <p:nvSpPr>
          <p:cNvPr id="123" name="In toenemende mate exclusief voor onder huursubsidiegrens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160421" indent="-160421">
              <a:buSzPct val="100000"/>
              <a:buChar char="•"/>
            </a:lvl1pPr>
          </a:lstStyle>
          <a:p>
            <a:r>
              <a:t>In toenemende mate exclusief voor onder huursubsidiegrens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Tijdelijke aanduiding voor afbeelding 2" descr="Tijdelijke aanduiding voor afbeelding 2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/>
          <a:stretch>
            <a:fillRect/>
          </a:stretch>
        </p:blipFill>
        <p:spPr>
          <a:xfrm>
            <a:off x="5183187" y="1614158"/>
            <a:ext cx="5946763" cy="3620159"/>
          </a:xfrm>
          <a:prstGeom prst="rect">
            <a:avLst/>
          </a:prstGeom>
        </p:spPr>
      </p:pic>
      <p:sp>
        <p:nvSpPr>
          <p:cNvPr id="126" name="Prijze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Prijzen</a:t>
            </a:r>
          </a:p>
        </p:txBody>
      </p:sp>
      <p:sp>
        <p:nvSpPr>
          <p:cNvPr id="127" name="Stijging explodeert begin 2021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160421" indent="-160421">
              <a:buSzPct val="100000"/>
              <a:buChar char="•"/>
            </a:lvl1pPr>
          </a:lstStyle>
          <a:p>
            <a:r>
              <a:t>Stijging explodeert begin 2021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250A48-F6B7-2D45-983E-F1A4F2029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113" y="1088021"/>
            <a:ext cx="9956800" cy="821802"/>
          </a:xfrm>
        </p:spPr>
        <p:txBody>
          <a:bodyPr>
            <a:normAutofit fontScale="90000"/>
          </a:bodyPr>
          <a:lstStyle/>
          <a:p>
            <a:r>
              <a:rPr lang="nl-NL" dirty="0"/>
              <a:t>Programma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EE07B21-AFD4-A448-8169-7198A078E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88557" y="2280214"/>
            <a:ext cx="8585843" cy="348976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nl-NL" sz="1600" dirty="0">
                <a:solidFill>
                  <a:schemeClr val="tx1"/>
                </a:solidFill>
              </a:rPr>
              <a:t>Online welkom door De Burgemeester van Veenendaal, De heer Gert Jan Kats</a:t>
            </a:r>
          </a:p>
          <a:p>
            <a:pPr>
              <a:lnSpc>
                <a:spcPct val="150000"/>
              </a:lnSpc>
            </a:pPr>
            <a:r>
              <a:rPr lang="nl-NL" sz="1600" dirty="0">
                <a:solidFill>
                  <a:schemeClr val="tx1"/>
                </a:solidFill>
              </a:rPr>
              <a:t>Start programma onder leiding van dagvoorzitter Marieke </a:t>
            </a:r>
            <a:r>
              <a:rPr lang="nl-NL" sz="1600" dirty="0" err="1">
                <a:solidFill>
                  <a:schemeClr val="tx1"/>
                </a:solidFill>
              </a:rPr>
              <a:t>Overduin</a:t>
            </a:r>
            <a:endParaRPr lang="nl-NL" sz="16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nl-NL" sz="1600" dirty="0">
                <a:solidFill>
                  <a:schemeClr val="tx1"/>
                </a:solidFill>
              </a:rPr>
              <a:t>Presentatie, Onno Hoes, voorzitter NVM</a:t>
            </a:r>
          </a:p>
          <a:p>
            <a:pPr>
              <a:lnSpc>
                <a:spcPct val="150000"/>
              </a:lnSpc>
            </a:pPr>
            <a:r>
              <a:rPr lang="nl-NL" sz="1600" dirty="0">
                <a:solidFill>
                  <a:schemeClr val="tx1"/>
                </a:solidFill>
              </a:rPr>
              <a:t>Presentatie Jan </a:t>
            </a:r>
            <a:r>
              <a:rPr lang="nl-NL" sz="1600" dirty="0" err="1">
                <a:solidFill>
                  <a:schemeClr val="tx1"/>
                </a:solidFill>
              </a:rPr>
              <a:t>Winsemius</a:t>
            </a:r>
            <a:r>
              <a:rPr lang="nl-NL" sz="1600" dirty="0">
                <a:solidFill>
                  <a:schemeClr val="tx1"/>
                </a:solidFill>
              </a:rPr>
              <a:t>, directeur Bureau Middelkoop</a:t>
            </a:r>
          </a:p>
          <a:p>
            <a:pPr>
              <a:lnSpc>
                <a:spcPct val="150000"/>
              </a:lnSpc>
            </a:pPr>
            <a:r>
              <a:rPr lang="nl-NL" sz="1600" dirty="0">
                <a:solidFill>
                  <a:schemeClr val="tx1"/>
                </a:solidFill>
              </a:rPr>
              <a:t>Debat onder leiding van Marieke Overduin en Jos de Kleuver</a:t>
            </a:r>
          </a:p>
          <a:p>
            <a:pPr>
              <a:lnSpc>
                <a:spcPct val="150000"/>
              </a:lnSpc>
            </a:pPr>
            <a:r>
              <a:rPr lang="nl-NL" sz="1600" dirty="0">
                <a:solidFill>
                  <a:schemeClr val="tx1"/>
                </a:solidFill>
              </a:rPr>
              <a:t>Afsluiting</a:t>
            </a:r>
          </a:p>
          <a:p>
            <a:pPr>
              <a:lnSpc>
                <a:spcPct val="150000"/>
              </a:lnSpc>
            </a:pP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1C2D2C61-E18D-674C-93C7-07A1B8709883}"/>
              </a:ext>
            </a:extLst>
          </p:cNvPr>
          <p:cNvSpPr txBox="1">
            <a:spLocks/>
          </p:cNvSpPr>
          <p:nvPr/>
        </p:nvSpPr>
        <p:spPr>
          <a:xfrm>
            <a:off x="1238491" y="2280214"/>
            <a:ext cx="1736203" cy="34897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nl-NL" sz="1600" b="1" dirty="0">
                <a:solidFill>
                  <a:schemeClr val="tx1"/>
                </a:solidFill>
              </a:rPr>
              <a:t>15.00 uur</a:t>
            </a:r>
            <a:r>
              <a:rPr lang="nl-NL" sz="1600" dirty="0">
                <a:solidFill>
                  <a:schemeClr val="tx1"/>
                </a:solidFill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nl-NL" sz="1600" b="1" dirty="0">
                <a:solidFill>
                  <a:schemeClr val="tx1"/>
                </a:solidFill>
              </a:rPr>
              <a:t>15.05 uur</a:t>
            </a:r>
            <a:r>
              <a:rPr lang="nl-NL" sz="1600" dirty="0">
                <a:solidFill>
                  <a:schemeClr val="tx1"/>
                </a:solidFill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nl-NL" sz="1600" b="1" dirty="0">
                <a:solidFill>
                  <a:schemeClr val="tx1"/>
                </a:solidFill>
              </a:rPr>
              <a:t>15.25 uur</a:t>
            </a:r>
            <a:r>
              <a:rPr lang="nl-NL" sz="1600" dirty="0">
                <a:solidFill>
                  <a:schemeClr val="tx1"/>
                </a:solidFill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nl-NL" sz="1600" b="1" dirty="0">
                <a:solidFill>
                  <a:schemeClr val="tx1"/>
                </a:solidFill>
              </a:rPr>
              <a:t>16.00 uur </a:t>
            </a:r>
            <a:endParaRPr lang="nl-NL" sz="16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nl-NL" sz="1600" b="1" dirty="0">
                <a:solidFill>
                  <a:schemeClr val="tx1"/>
                </a:solidFill>
              </a:rPr>
              <a:t>16.30 uur</a:t>
            </a:r>
            <a:r>
              <a:rPr lang="nl-NL" sz="1600" dirty="0">
                <a:solidFill>
                  <a:schemeClr val="tx1"/>
                </a:solidFill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nl-NL" sz="1600" b="1" dirty="0">
                <a:solidFill>
                  <a:schemeClr val="tx1"/>
                </a:solidFill>
              </a:rPr>
              <a:t>17.00 uur</a:t>
            </a:r>
          </a:p>
        </p:txBody>
      </p:sp>
    </p:spTree>
    <p:extLst>
      <p:ext uri="{BB962C8B-B14F-4D97-AF65-F5344CB8AC3E}">
        <p14:creationId xmlns:p14="http://schemas.microsoft.com/office/powerpoint/2010/main" val="27505677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Tijdelijke aanduiding voor afbeelding 2" descr="Tijdelijke aanduiding voor afbeelding 2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7266"/>
          <a:stretch>
            <a:fillRect/>
          </a:stretch>
        </p:blipFill>
        <p:spPr>
          <a:xfrm>
            <a:off x="5183187" y="1689236"/>
            <a:ext cx="5723722" cy="3470003"/>
          </a:xfrm>
          <a:prstGeom prst="rect">
            <a:avLst/>
          </a:prstGeom>
        </p:spPr>
      </p:pic>
      <p:sp>
        <p:nvSpPr>
          <p:cNvPr id="130" name="Bouwkoste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Bouwkosten</a:t>
            </a:r>
          </a:p>
        </p:txBody>
      </p:sp>
      <p:sp>
        <p:nvSpPr>
          <p:cNvPr id="131" name="Parallel aan markt is sprake van een groter stijging van bouwkosten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60421" indent="-160421">
              <a:buSzPct val="100000"/>
              <a:buChar char="•"/>
            </a:pPr>
            <a:r>
              <a:t>Parallel aan markt is sprake van een groter stijging van bouwkosten</a:t>
            </a:r>
          </a:p>
          <a:p>
            <a:pPr marL="160421" indent="-160421">
              <a:buSzPct val="100000"/>
              <a:buChar char="•"/>
            </a:pPr>
            <a:r>
              <a:t>Specifieke tekorten in markt, bovenop de schaarste aan bouwaanbod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Tijdelijke aanduiding voor afbeelding 2" descr="Tijdelijke aanduiding voor afbeelding 2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/>
          <a:stretch>
            <a:fillRect/>
          </a:stretch>
        </p:blipFill>
        <p:spPr>
          <a:xfrm>
            <a:off x="5183187" y="1507255"/>
            <a:ext cx="6020814" cy="3833965"/>
          </a:xfrm>
          <a:prstGeom prst="rect">
            <a:avLst/>
          </a:prstGeom>
        </p:spPr>
      </p:pic>
      <p:sp>
        <p:nvSpPr>
          <p:cNvPr id="134" name="Huurprijsontwikkel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700"/>
            </a:lvl1pPr>
          </a:lstStyle>
          <a:p>
            <a:r>
              <a:t>Huurprijsontwikkeling</a:t>
            </a:r>
          </a:p>
        </p:txBody>
      </p:sp>
      <p:sp>
        <p:nvSpPr>
          <p:cNvPr id="135" name="Blijft gematigd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Blijft gematigd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Tijdelijke aanduiding voor afbeelding 2" descr="Tijdelijke aanduiding voor afbeelding 2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4381" r="1438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38" name="Bovenkant mark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Bovenkant markt</a:t>
            </a:r>
          </a:p>
        </p:txBody>
      </p:sp>
      <p:sp>
        <p:nvSpPr>
          <p:cNvPr id="139" name="VON - prijs + 10%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VON - prijs + 10%</a:t>
            </a:r>
          </a:p>
          <a:p>
            <a:endParaRPr/>
          </a:p>
          <a:p>
            <a:r>
              <a:t>+ € 60.0000 ex. btw</a:t>
            </a:r>
          </a:p>
          <a:p>
            <a:endParaRPr/>
          </a:p>
          <a:p>
            <a:r>
              <a:t>Stiko ex grond + 10%</a:t>
            </a:r>
          </a:p>
          <a:p>
            <a:endParaRPr/>
          </a:p>
          <a:p>
            <a:r>
              <a:t>+ 30.000</a:t>
            </a:r>
          </a:p>
          <a:p>
            <a:endParaRPr/>
          </a:p>
          <a:p>
            <a:r>
              <a:t>Residueel</a:t>
            </a:r>
          </a:p>
          <a:p>
            <a:endParaRPr/>
          </a:p>
          <a:p>
            <a:r>
              <a:t>+ € 30.000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Tijdelijke aanduiding voor afbeelding 2" descr="Tijdelijke aanduiding voor afbeelding 2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4381" r="1438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42" name="Midden mark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Midden markt</a:t>
            </a:r>
          </a:p>
        </p:txBody>
      </p:sp>
      <p:sp>
        <p:nvSpPr>
          <p:cNvPr id="143" name="VON - prijs + 10%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VON - prijs + 10%</a:t>
            </a:r>
          </a:p>
          <a:p>
            <a:endParaRPr/>
          </a:p>
          <a:p>
            <a:r>
              <a:t>+ € 30.0000 ex. btw</a:t>
            </a:r>
          </a:p>
          <a:p>
            <a:endParaRPr/>
          </a:p>
          <a:p>
            <a:r>
              <a:t>Stiko ex grond + 10%</a:t>
            </a:r>
          </a:p>
          <a:p>
            <a:endParaRPr/>
          </a:p>
          <a:p>
            <a:r>
              <a:t>+ € 20.000</a:t>
            </a:r>
          </a:p>
          <a:p>
            <a:endParaRPr/>
          </a:p>
          <a:p>
            <a:r>
              <a:t>Residueel</a:t>
            </a:r>
          </a:p>
          <a:p>
            <a:endParaRPr/>
          </a:p>
          <a:p>
            <a:r>
              <a:t>+ € 10.000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Tijdelijke aanduiding voor afbeelding 2" descr="Tijdelijke aanduiding voor afbeelding 2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4381" r="1438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46" name="Sociaa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Sociaal</a:t>
            </a:r>
          </a:p>
        </p:txBody>
      </p:sp>
      <p:sp>
        <p:nvSpPr>
          <p:cNvPr id="147" name="Huur + 2%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Huur + 2%</a:t>
            </a:r>
          </a:p>
          <a:p>
            <a:r>
              <a:t>+ € 4.0000</a:t>
            </a:r>
          </a:p>
          <a:p>
            <a:endParaRPr/>
          </a:p>
          <a:p>
            <a:r>
              <a:t>Stiko ex grond + 10%</a:t>
            </a:r>
          </a:p>
          <a:p>
            <a:endParaRPr/>
          </a:p>
          <a:p>
            <a:r>
              <a:t>+ € 18.000</a:t>
            </a:r>
          </a:p>
          <a:p>
            <a:endParaRPr/>
          </a:p>
          <a:p>
            <a:r>
              <a:t>Saldo</a:t>
            </a:r>
          </a:p>
          <a:p>
            <a:endParaRPr/>
          </a:p>
          <a:p>
            <a:r>
              <a:t>- € 14000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Tijdelijke aanduiding voor afbeelding 2" descr="Tijdelijke aanduiding voor afbeelding 2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4381" r="1438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50" name="Gereguleerd midde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Gereguleerd midden</a:t>
            </a:r>
          </a:p>
        </p:txBody>
      </p:sp>
      <p:sp>
        <p:nvSpPr>
          <p:cNvPr id="151" name="VON - prijs - 10%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VON - prijs - 10%</a:t>
            </a:r>
          </a:p>
          <a:p>
            <a:endParaRPr/>
          </a:p>
          <a:p>
            <a:r>
              <a:t>- € 30.0000 ex. btw</a:t>
            </a:r>
          </a:p>
          <a:p>
            <a:endParaRPr/>
          </a:p>
          <a:p>
            <a:r>
              <a:t>Stiko ex grond + 10%</a:t>
            </a:r>
          </a:p>
          <a:p>
            <a:endParaRPr/>
          </a:p>
          <a:p>
            <a:r>
              <a:t>+ € 20.000</a:t>
            </a:r>
          </a:p>
          <a:p>
            <a:endParaRPr/>
          </a:p>
          <a:p>
            <a:r>
              <a:t>Residueel</a:t>
            </a:r>
          </a:p>
          <a:p>
            <a:endParaRPr/>
          </a:p>
          <a:p>
            <a:r>
              <a:t>- € 52.000</a:t>
            </a: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Aanhoudend landelijk proble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Aanhoudend landelijk probleem</a:t>
            </a:r>
          </a:p>
        </p:txBody>
      </p:sp>
      <p:sp>
        <p:nvSpPr>
          <p:cNvPr id="154" name="… dat Foodvalley niet kan oplossen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</a:pPr>
            <a:r>
              <a:t>… dat Foodvalley niet kan oplossen</a:t>
            </a:r>
          </a:p>
          <a:p>
            <a:pPr marL="0" indent="0">
              <a:buSzTx/>
              <a:buFontTx/>
              <a:buNone/>
            </a:pPr>
            <a:r>
              <a:t>… alleen reageren op gevolgen is mogelijk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nmonit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Planmonitor</a:t>
            </a:r>
          </a:p>
        </p:txBody>
      </p:sp>
      <p:sp>
        <p:nvSpPr>
          <p:cNvPr id="157" name="Wijzig tekst: klik 2x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338" y="723277"/>
            <a:ext cx="7683324" cy="54114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Tijdelijke aanduiding voor afbeelding 2" descr="Tijdelijke aanduiding voor afbeelding 2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/>
          <a:stretch>
            <a:fillRect/>
          </a:stretch>
        </p:blipFill>
        <p:spPr>
          <a:xfrm>
            <a:off x="5254012" y="1809731"/>
            <a:ext cx="5816415" cy="3457261"/>
          </a:xfrm>
          <a:prstGeom prst="rect">
            <a:avLst/>
          </a:prstGeom>
        </p:spPr>
      </p:pic>
      <p:sp>
        <p:nvSpPr>
          <p:cNvPr id="162" name="Prijscategori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Prijscategorie</a:t>
            </a:r>
          </a:p>
        </p:txBody>
      </p:sp>
      <p:sp>
        <p:nvSpPr>
          <p:cNvPr id="163" name="De boeggolf is terug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60421" indent="-160421">
              <a:buSzPct val="100000"/>
              <a:buChar char="•"/>
            </a:pPr>
            <a:r>
              <a:t>De boeggolf is terug</a:t>
            </a:r>
          </a:p>
          <a:p>
            <a:pPr marL="160421" indent="-160421">
              <a:buSzPct val="100000"/>
              <a:buChar char="•"/>
            </a:pPr>
            <a:r>
              <a:t>Vertekening van daadwerkelijk productie van goedkopere koopwoningen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606184BB-D44D-9440-ABF3-C25AC4BA9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2914" y="783764"/>
            <a:ext cx="4754623" cy="2852737"/>
          </a:xfrm>
        </p:spPr>
        <p:txBody>
          <a:bodyPr/>
          <a:lstStyle/>
          <a:p>
            <a:r>
              <a:rPr lang="nl-NL" dirty="0"/>
              <a:t>Marieke </a:t>
            </a:r>
            <a:r>
              <a:rPr lang="nl-NL" dirty="0" err="1"/>
              <a:t>Overduin</a:t>
            </a:r>
            <a:endParaRPr lang="nl-NL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30D0A3B9-D632-224E-A9CC-2E588FD8E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22914" y="3798546"/>
            <a:ext cx="5009620" cy="1500187"/>
          </a:xfrm>
        </p:spPr>
        <p:txBody>
          <a:bodyPr/>
          <a:lstStyle/>
          <a:p>
            <a:r>
              <a:rPr lang="nl-NL" dirty="0">
                <a:solidFill>
                  <a:schemeClr val="bg2">
                    <a:lumMod val="25000"/>
                  </a:schemeClr>
                </a:solidFill>
              </a:rPr>
              <a:t>Voorzitter </a:t>
            </a:r>
            <a:br>
              <a:rPr lang="nl-N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nl-NL" dirty="0">
                <a:solidFill>
                  <a:schemeClr val="bg2">
                    <a:lumMod val="25000"/>
                  </a:schemeClr>
                </a:solidFill>
              </a:rPr>
              <a:t>Stichting </a:t>
            </a:r>
            <a:r>
              <a:rPr lang="nl-NL" dirty="0" err="1">
                <a:solidFill>
                  <a:schemeClr val="bg2">
                    <a:lumMod val="25000"/>
                  </a:schemeClr>
                </a:solidFill>
              </a:rPr>
              <a:t>Vastgoedmontior</a:t>
            </a:r>
            <a:r>
              <a:rPr lang="nl-NL" dirty="0">
                <a:solidFill>
                  <a:schemeClr val="bg2">
                    <a:lumMod val="25000"/>
                  </a:schemeClr>
                </a:solidFill>
              </a:rPr>
              <a:t> Regio </a:t>
            </a:r>
            <a:r>
              <a:rPr lang="nl-NL" dirty="0" err="1">
                <a:solidFill>
                  <a:schemeClr val="bg2">
                    <a:lumMod val="25000"/>
                  </a:schemeClr>
                </a:solidFill>
              </a:rPr>
              <a:t>Foodvalley</a:t>
            </a:r>
            <a:endParaRPr lang="nl-N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2" name="Afbeelding 21" descr="Afbeelding met persoon, glimlachen, poseren, gekleed&#10;&#10;Automatisch gegenereerde beschrijving">
            <a:extLst>
              <a:ext uri="{FF2B5EF4-FFF2-40B4-BE49-F238E27FC236}">
                <a16:creationId xmlns:a16="http://schemas.microsoft.com/office/drawing/2014/main" id="{EFC33BA5-80EE-7242-A454-3DFFEFA97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930" y="1015999"/>
            <a:ext cx="3842870" cy="480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375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Tijdelijke aanduiding voor afbeelding 2" descr="Tijdelijke aanduiding voor afbeelding 2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/>
          <a:stretch>
            <a:fillRect/>
          </a:stretch>
        </p:blipFill>
        <p:spPr>
          <a:xfrm>
            <a:off x="5183187" y="1787838"/>
            <a:ext cx="6172201" cy="3515628"/>
          </a:xfrm>
          <a:prstGeom prst="rect">
            <a:avLst/>
          </a:prstGeom>
        </p:spPr>
      </p:pic>
      <p:sp>
        <p:nvSpPr>
          <p:cNvPr id="166" name="Planne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Plannen</a:t>
            </a:r>
          </a:p>
        </p:txBody>
      </p:sp>
      <p:sp>
        <p:nvSpPr>
          <p:cNvPr id="167" name="Zeer veel zachte plannen “morgen” in de planning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60421" indent="-160421">
              <a:buSzPct val="100000"/>
              <a:buChar char="•"/>
            </a:pPr>
            <a:r>
              <a:t>Zeer veel zachte plannen “morgen” in de planning</a:t>
            </a:r>
          </a:p>
          <a:p>
            <a:pPr marL="160421" indent="-160421">
              <a:buSzPct val="100000"/>
              <a:buChar char="•"/>
            </a:pPr>
            <a:r>
              <a:t>Productieverwachting lijkt ouderwets overspannen</a:t>
            </a:r>
          </a:p>
          <a:p>
            <a:pPr marL="160421" indent="-160421">
              <a:buSzPct val="100000"/>
              <a:buChar char="•"/>
            </a:pPr>
            <a:r>
              <a:t>Er staan veel plannen nog niet in de monitor</a:t>
            </a:r>
          </a:p>
          <a:p>
            <a:pPr marL="160421" indent="-160421">
              <a:buSzPct val="100000"/>
              <a:buChar char="•"/>
            </a:pPr>
            <a:endParaRPr/>
          </a:p>
          <a:p>
            <a:pPr marL="160421" indent="-160421">
              <a:buSzPct val="100000"/>
              <a:buChar char="•"/>
            </a:pPr>
            <a:r>
              <a:t>Terwijl sturing belangrijker is dan ooit</a:t>
            </a: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Tijdelijke aanduiding voor afbeelding 2" descr="Tijdelijke aanduiding voor afbeelding 2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234"/>
          <a:stretch>
            <a:fillRect/>
          </a:stretch>
        </p:blipFill>
        <p:spPr>
          <a:xfrm>
            <a:off x="5157787" y="1469846"/>
            <a:ext cx="6096001" cy="3908783"/>
          </a:xfrm>
          <a:prstGeom prst="rect">
            <a:avLst/>
          </a:prstGeom>
        </p:spPr>
      </p:pic>
      <p:sp>
        <p:nvSpPr>
          <p:cNvPr id="170" name="Woningtyp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Woningtype</a:t>
            </a:r>
          </a:p>
        </p:txBody>
      </p:sp>
      <p:sp>
        <p:nvSpPr>
          <p:cNvPr id="171" name="Verandering van aanbod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60421" indent="-160421">
              <a:buSzPct val="100000"/>
              <a:buChar char="•"/>
            </a:pPr>
            <a:r>
              <a:t>Verandering van aanbod</a:t>
            </a:r>
          </a:p>
          <a:p>
            <a:pPr marL="160421" indent="-160421">
              <a:buSzPct val="100000"/>
              <a:buChar char="•"/>
            </a:pPr>
            <a:r>
              <a:t>Minder grondgebonden komende jaren</a:t>
            </a:r>
          </a:p>
          <a:p>
            <a:pPr marL="160421" indent="-160421">
              <a:buSzPct val="100000"/>
              <a:buChar char="•"/>
            </a:pPr>
            <a:r>
              <a:t>Zal waarschijnlijk effect hebben op instroom</a:t>
            </a:r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Op planniveau sture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Op planniveau sturen</a:t>
            </a:r>
          </a:p>
        </p:txBody>
      </p:sp>
      <p:sp>
        <p:nvSpPr>
          <p:cNvPr id="174" name="Wijzig tekst: klik 2x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Tijdelijke aanduiding voor afbeelding 2" descr="Tijdelijke aanduiding voor afbeelding 2"/>
          <p:cNvPicPr>
            <a:picLocks noChangeAspect="1"/>
          </p:cNvPicPr>
          <p:nvPr/>
        </p:nvPicPr>
        <p:blipFill>
          <a:blip r:embed="rId2"/>
          <a:srcRect t="1843"/>
          <a:stretch>
            <a:fillRect/>
          </a:stretch>
        </p:blipFill>
        <p:spPr>
          <a:xfrm>
            <a:off x="1101124" y="45121"/>
            <a:ext cx="9989942" cy="59622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Schermafbeelding 2021-06-17 om 09.53.20.png" descr="Schermafbeelding 2021-06-17 om 09.53.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372" y="696155"/>
            <a:ext cx="9879256" cy="54656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Woonagenda 2.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Woonagenda 2.0</a:t>
            </a:r>
          </a:p>
        </p:txBody>
      </p:sp>
      <p:sp>
        <p:nvSpPr>
          <p:cNvPr id="181" name="Wijzig tekst: klik 2x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Opgave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Opgaven</a:t>
            </a:r>
          </a:p>
        </p:txBody>
      </p:sp>
      <p:sp>
        <p:nvSpPr>
          <p:cNvPr id="184" name="Wijzig tekst: klik 2x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Woonagenda: accentverschuiv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Woonagenda: accentverschuiving</a:t>
            </a:r>
          </a:p>
        </p:txBody>
      </p:sp>
      <p:sp>
        <p:nvSpPr>
          <p:cNvPr id="187" name="Tempo…"/>
          <p:cNvSpPr txBox="1">
            <a:spLocks noGrp="1"/>
          </p:cNvSpPr>
          <p:nvPr>
            <p:ph type="body" idx="1"/>
          </p:nvPr>
        </p:nvSpPr>
        <p:spPr>
          <a:xfrm>
            <a:off x="1231900" y="2005011"/>
            <a:ext cx="9178280" cy="3943353"/>
          </a:xfrm>
          <a:prstGeom prst="rect">
            <a:avLst/>
          </a:prstGeom>
        </p:spPr>
        <p:txBody>
          <a:bodyPr/>
          <a:lstStyle/>
          <a:p>
            <a:r>
              <a:t>Tempo</a:t>
            </a:r>
          </a:p>
          <a:p>
            <a:r>
              <a:t>Betaalbaarheid</a:t>
            </a:r>
          </a:p>
          <a:p>
            <a:endParaRPr/>
          </a:p>
          <a:p>
            <a:r>
              <a:t>De haalbaarheid van programma’s die niet profiteren van prijsstijgingen staat per definitie onder druk </a:t>
            </a:r>
          </a:p>
          <a:p>
            <a:r>
              <a:t>Overige thema’s sneeuwen onder in de marktdruk</a:t>
            </a:r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orporaties opgaven en middele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Corporaties opgaven en middelen</a:t>
            </a:r>
          </a:p>
        </p:txBody>
      </p:sp>
      <p:sp>
        <p:nvSpPr>
          <p:cNvPr id="190" name="Foodvalley grote nieuwbouwopgave en verduurzamingsopgave voor corporaties: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Foodvalley grote nieuwbouwopgave en verduurzamingsopgave voor corporaties: </a:t>
            </a:r>
          </a:p>
          <a:p>
            <a:endParaRPr/>
          </a:p>
          <a:p>
            <a:pPr marL="0" indent="0">
              <a:buSzTx/>
              <a:buFontTx/>
              <a:buNone/>
            </a:pPr>
            <a:r>
              <a:t>2.9 MILJARD tot 2035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Tijdelijke aanduiding voor afbeelding 2" descr="Tijdelijke aanduiding voor afbeelding 2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/>
          <a:stretch>
            <a:fillRect/>
          </a:stretch>
        </p:blipFill>
        <p:spPr>
          <a:xfrm>
            <a:off x="5183187" y="2091722"/>
            <a:ext cx="6066549" cy="2665031"/>
          </a:xfrm>
          <a:prstGeom prst="rect">
            <a:avLst/>
          </a:prstGeom>
        </p:spPr>
      </p:pic>
      <p:sp>
        <p:nvSpPr>
          <p:cNvPr id="193" name="Nieuwbouw &amp; verduurzaming niet meer betaalbaar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60421" indent="-160421">
              <a:buSzPct val="100000"/>
              <a:buChar char="•"/>
            </a:pPr>
            <a:r>
              <a:t>Nieuwbouw &amp; verduurzaming niet meer betaalbaar</a:t>
            </a:r>
          </a:p>
          <a:p>
            <a:pPr marL="160421" indent="-160421">
              <a:buSzPct val="100000"/>
              <a:buChar char="•"/>
            </a:pPr>
            <a:r>
              <a:t>Noodzaak actie:</a:t>
            </a:r>
            <a:br/>
            <a:r>
              <a:t>- heffing</a:t>
            </a:r>
            <a:br/>
            <a:r>
              <a:t>- grondprijzen</a:t>
            </a:r>
            <a:br/>
            <a:r>
              <a:t>- moeilijkheidsgraad plannen</a:t>
            </a:r>
          </a:p>
          <a:p>
            <a:pPr marL="160421" indent="-160421">
              <a:buSzPct val="100000"/>
              <a:buChar char="•"/>
            </a:pPr>
            <a:r>
              <a:t>Anders is keuze onontkoombaar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606184BB-D44D-9440-ABF3-C25AC4BA9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2914" y="783764"/>
            <a:ext cx="4754623" cy="2852737"/>
          </a:xfrm>
        </p:spPr>
        <p:txBody>
          <a:bodyPr/>
          <a:lstStyle/>
          <a:p>
            <a:r>
              <a:rPr lang="nl-NL" dirty="0"/>
              <a:t>Onno</a:t>
            </a:r>
            <a:br>
              <a:rPr lang="nl-NL" dirty="0"/>
            </a:br>
            <a:r>
              <a:rPr lang="nl-NL" dirty="0"/>
              <a:t>Hoes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30D0A3B9-D632-224E-A9CC-2E588FD8E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22914" y="3798546"/>
            <a:ext cx="5009620" cy="1500187"/>
          </a:xfrm>
        </p:spPr>
        <p:txBody>
          <a:bodyPr/>
          <a:lstStyle/>
          <a:p>
            <a:r>
              <a:rPr lang="nl-NL" dirty="0">
                <a:solidFill>
                  <a:schemeClr val="bg2">
                    <a:lumMod val="25000"/>
                  </a:schemeClr>
                </a:solidFill>
              </a:rPr>
              <a:t>Voorzitter </a:t>
            </a:r>
            <a:br>
              <a:rPr lang="nl-N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nl-NL" dirty="0">
                <a:solidFill>
                  <a:schemeClr val="tx1"/>
                </a:solidFill>
              </a:rPr>
              <a:t>NVM</a:t>
            </a:r>
          </a:p>
          <a:p>
            <a:endParaRPr lang="nl-N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ADB95EF-5026-C647-9476-FC475DA9D5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97" t="17018" r="720"/>
          <a:stretch/>
        </p:blipFill>
        <p:spPr>
          <a:xfrm>
            <a:off x="1287930" y="1038414"/>
            <a:ext cx="3842870" cy="480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177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mpo erin houde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Tempo erin houden</a:t>
            </a:r>
          </a:p>
        </p:txBody>
      </p:sp>
      <p:sp>
        <p:nvSpPr>
          <p:cNvPr id="196" name="Monitor weer (ver)volmaken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Monitor weer (ver)volmaken</a:t>
            </a:r>
          </a:p>
          <a:p>
            <a:r>
              <a:t>Nieuwe plannen vragen om andere sturing</a:t>
            </a:r>
          </a:p>
          <a:p>
            <a:r>
              <a:t>Kansen van nieuwe plannen inschatten</a:t>
            </a:r>
            <a:br/>
            <a:r>
              <a:t>(met marktcoalitie)</a:t>
            </a:r>
          </a:p>
          <a:p>
            <a:r>
              <a:t>Realistische financiële en programmatische basis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tur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Sturing</a:t>
            </a:r>
          </a:p>
        </p:txBody>
      </p:sp>
      <p:sp>
        <p:nvSpPr>
          <p:cNvPr id="199" name="In vroeg stadium programmatische randvoorwaarden regionaal vaststellen (ivm verwachtingswaarde)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 vroeg stadium programmatische randvoorwaarden regionaal vaststellen (ivm verwachtingswaarde)</a:t>
            </a:r>
          </a:p>
          <a:p>
            <a:r>
              <a:t>Kwaliteits- en programma eisen afstemmen op de mogelijkheden van de locatie</a:t>
            </a:r>
          </a:p>
          <a:p>
            <a:r>
              <a:t>Verwervingsstrategie binnenstedelijk (met markt)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Lange termijn strategie passend bij doorlooptijd opgaven"/>
          <p:cNvSpPr txBox="1">
            <a:spLocks noGrp="1"/>
          </p:cNvSpPr>
          <p:nvPr>
            <p:ph type="title"/>
          </p:nvPr>
        </p:nvSpPr>
        <p:spPr>
          <a:xfrm>
            <a:off x="1400972" y="2766218"/>
            <a:ext cx="8809026" cy="132556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Lange termijn strategie passend bij doorlooptijd opgaven</a:t>
            </a:r>
          </a:p>
        </p:txBody>
      </p:sp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606184BB-D44D-9440-ABF3-C25AC4BA9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3631" y="783764"/>
            <a:ext cx="4754623" cy="2852737"/>
          </a:xfrm>
        </p:spPr>
        <p:txBody>
          <a:bodyPr/>
          <a:lstStyle/>
          <a:p>
            <a:r>
              <a:rPr lang="nl-NL" dirty="0"/>
              <a:t>Debat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30D0A3B9-D632-224E-A9CC-2E588FD8E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3631" y="3798546"/>
            <a:ext cx="5381156" cy="1500187"/>
          </a:xfrm>
        </p:spPr>
        <p:txBody>
          <a:bodyPr/>
          <a:lstStyle/>
          <a:p>
            <a:r>
              <a:rPr lang="nl-NL" dirty="0">
                <a:solidFill>
                  <a:schemeClr val="bg2">
                    <a:lumMod val="25000"/>
                  </a:schemeClr>
                </a:solidFill>
              </a:rPr>
              <a:t>onder leiding van </a:t>
            </a:r>
          </a:p>
          <a:p>
            <a:r>
              <a:rPr lang="nl-NL" dirty="0">
                <a:solidFill>
                  <a:schemeClr val="bg2">
                    <a:lumMod val="25000"/>
                  </a:schemeClr>
                </a:solidFill>
              </a:rPr>
              <a:t>Marieke </a:t>
            </a:r>
            <a:r>
              <a:rPr lang="nl-NL" dirty="0" err="1">
                <a:solidFill>
                  <a:schemeClr val="bg2">
                    <a:lumMod val="25000"/>
                  </a:schemeClr>
                </a:solidFill>
              </a:rPr>
              <a:t>Overduin</a:t>
            </a:r>
            <a:r>
              <a:rPr lang="nl-NL" dirty="0">
                <a:solidFill>
                  <a:schemeClr val="bg2">
                    <a:lumMod val="25000"/>
                  </a:schemeClr>
                </a:solidFill>
              </a:rPr>
              <a:t> en </a:t>
            </a:r>
          </a:p>
          <a:p>
            <a:r>
              <a:rPr lang="nl-NL" dirty="0">
                <a:solidFill>
                  <a:schemeClr val="bg2">
                    <a:lumMod val="25000"/>
                  </a:schemeClr>
                </a:solidFill>
              </a:rPr>
              <a:t>Jos de </a:t>
            </a:r>
            <a:r>
              <a:rPr lang="nl-NL" dirty="0" err="1">
                <a:solidFill>
                  <a:schemeClr val="bg2">
                    <a:lumMod val="25000"/>
                  </a:schemeClr>
                </a:solidFill>
              </a:rPr>
              <a:t>Kleuver</a:t>
            </a:r>
            <a:endParaRPr lang="nl-N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2" name="Afbeelding 21" descr="Afbeelding met persoon, glimlachen, poseren, gekleed&#10;&#10;Automatisch gegenereerde beschrijving">
            <a:extLst>
              <a:ext uri="{FF2B5EF4-FFF2-40B4-BE49-F238E27FC236}">
                <a16:creationId xmlns:a16="http://schemas.microsoft.com/office/drawing/2014/main" id="{EFC33BA5-80EE-7242-A454-3DFFEFA970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24" r="9353"/>
          <a:stretch/>
        </p:blipFill>
        <p:spPr>
          <a:xfrm>
            <a:off x="1296762" y="1038414"/>
            <a:ext cx="2764060" cy="48105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D60614A-E554-4180-8DA8-6E845E9A07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07" t="8644" r="15428" b="5880"/>
          <a:stretch/>
        </p:blipFill>
        <p:spPr>
          <a:xfrm>
            <a:off x="4211217" y="1023750"/>
            <a:ext cx="2764060" cy="4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748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35289D77-6D1B-B348-B824-C06144610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5527E361-24AF-3342-AED8-ED86FE956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634" y="-1"/>
            <a:ext cx="9867900" cy="6858001"/>
          </a:xfrm>
        </p:spPr>
        <p:txBody>
          <a:bodyPr anchor="ctr">
            <a:normAutofit/>
          </a:bodyPr>
          <a:lstStyle/>
          <a:p>
            <a:pPr algn="l"/>
            <a:r>
              <a:rPr lang="nl-NL" b="1" dirty="0">
                <a:solidFill>
                  <a:schemeClr val="bg1"/>
                </a:solidFill>
              </a:rPr>
              <a:t>Bedankt</a:t>
            </a:r>
            <a:br>
              <a:rPr lang="nl-NL" b="1" dirty="0">
                <a:solidFill>
                  <a:schemeClr val="bg1"/>
                </a:solidFill>
              </a:rPr>
            </a:br>
            <a:r>
              <a:rPr lang="nl-NL" b="1" dirty="0">
                <a:solidFill>
                  <a:schemeClr val="bg1"/>
                </a:solidFill>
              </a:rPr>
              <a:t>voor uw</a:t>
            </a:r>
            <a:br>
              <a:rPr lang="nl-NL" b="1" dirty="0">
                <a:solidFill>
                  <a:schemeClr val="bg1"/>
                </a:solidFill>
              </a:rPr>
            </a:br>
            <a:r>
              <a:rPr lang="nl-NL" b="1" dirty="0">
                <a:solidFill>
                  <a:schemeClr val="bg1"/>
                </a:solidFill>
              </a:rPr>
              <a:t>belangstelling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210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8FEF53-1D0B-8245-AE05-57C86DDB26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38178"/>
            <a:ext cx="11132599" cy="1800331"/>
          </a:xfrm>
        </p:spPr>
        <p:txBody>
          <a:bodyPr>
            <a:normAutofit fontScale="90000"/>
          </a:bodyPr>
          <a:lstStyle/>
          <a:p>
            <a:pPr algn="ctr"/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r>
              <a:rPr lang="nl-NL" sz="4900" dirty="0"/>
              <a:t>De overspannen woningmarkt</a:t>
            </a:r>
            <a:br>
              <a:rPr lang="nl-NL" sz="4900" dirty="0"/>
            </a:br>
            <a:r>
              <a:rPr lang="nl-NL" sz="4900" dirty="0"/>
              <a:t> Bedreigingen bieden kansen</a:t>
            </a:r>
            <a:br>
              <a:rPr lang="nl-NL" sz="4900" dirty="0"/>
            </a:br>
            <a:endParaRPr lang="nl-NL" sz="2400" dirty="0">
              <a:latin typeface="Muli" panose="02000503040000020004" pitchFamily="2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76ABA25-663A-904D-86BB-FDE7445993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790765"/>
            <a:ext cx="11132599" cy="818581"/>
          </a:xfrm>
        </p:spPr>
        <p:txBody>
          <a:bodyPr/>
          <a:lstStyle/>
          <a:p>
            <a:pPr algn="ctr"/>
            <a:r>
              <a:rPr lang="nl-NL" dirty="0">
                <a:latin typeface="Muli" panose="02000503040000020004" pitchFamily="2" charset="0"/>
              </a:rPr>
              <a:t>Onno Hoes, voorzitter NVM</a:t>
            </a:r>
            <a:br>
              <a:rPr lang="nl-NL" dirty="0">
                <a:latin typeface="Muli" panose="02000503040000020004" pitchFamily="2" charset="0"/>
              </a:rPr>
            </a:br>
            <a:endParaRPr lang="nl-NL" dirty="0">
              <a:latin typeface="Muli" panose="02000503040000020004" pitchFamily="2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19B7FE6B-50A8-4E06-9B92-17C48423868C}"/>
              </a:ext>
            </a:extLst>
          </p:cNvPr>
          <p:cNvSpPr txBox="1"/>
          <p:nvPr/>
        </p:nvSpPr>
        <p:spPr>
          <a:xfrm flipH="1">
            <a:off x="1" y="2996152"/>
            <a:ext cx="11132598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Symposium Stichting Vastgoedmonitor regio Food Valley 17 juni 2021</a:t>
            </a:r>
            <a:br>
              <a:rPr lang="nl-NL" dirty="0"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1187247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AB1360-35E6-42CF-9F67-D5A67655A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4000">
                <a:latin typeface="Muli" panose="02000503040000020004" pitchFamily="2" charset="0"/>
              </a:rPr>
              <a:t>Inhoud</a:t>
            </a:r>
            <a:br>
              <a:rPr lang="nl-NL" sz="4000">
                <a:latin typeface="Muli" panose="02000503040000020004" pitchFamily="2" charset="0"/>
              </a:rPr>
            </a:br>
            <a:endParaRPr lang="nl-NL" sz="4000">
              <a:latin typeface="Muli" panose="02000503040000020004" pitchFamily="2" charset="0"/>
            </a:endParaRPr>
          </a:p>
        </p:txBody>
      </p:sp>
      <p:sp>
        <p:nvSpPr>
          <p:cNvPr id="17" name="Tijdelijke aanduiding voor voettekst 16">
            <a:extLst>
              <a:ext uri="{FF2B5EF4-FFF2-40B4-BE49-F238E27FC236}">
                <a16:creationId xmlns:a16="http://schemas.microsoft.com/office/drawing/2014/main" id="{C66A4C9A-B89D-40C1-B8DE-E73AE65D9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latin typeface="Muli" panose="02000503040000020004" pitchFamily="2" charset="0"/>
            </a:endParaRPr>
          </a:p>
        </p:txBody>
      </p:sp>
      <p:sp>
        <p:nvSpPr>
          <p:cNvPr id="8" name="Tijdelijke aanduiding voor inhoud 3">
            <a:extLst>
              <a:ext uri="{FF2B5EF4-FFF2-40B4-BE49-F238E27FC236}">
                <a16:creationId xmlns:a16="http://schemas.microsoft.com/office/drawing/2014/main" id="{759305DC-8E6C-4F60-AEA3-6363B7156C36}"/>
              </a:ext>
            </a:extLst>
          </p:cNvPr>
          <p:cNvSpPr txBox="1">
            <a:spLocks/>
          </p:cNvSpPr>
          <p:nvPr/>
        </p:nvSpPr>
        <p:spPr>
          <a:xfrm>
            <a:off x="1354636" y="1483629"/>
            <a:ext cx="5151672" cy="9677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lIns="180000" tIns="180000" rIns="180000" bIns="180000"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b="1" dirty="0">
                <a:latin typeface="Muli" panose="02000503040000020004" pitchFamily="2" charset="0"/>
              </a:rPr>
              <a:t>1.	Inleiding</a:t>
            </a:r>
            <a:endParaRPr lang="nl-NL" dirty="0">
              <a:latin typeface="Muli" panose="02000503040000020004" pitchFamily="2" charset="0"/>
            </a:endParaRPr>
          </a:p>
        </p:txBody>
      </p:sp>
      <p:sp>
        <p:nvSpPr>
          <p:cNvPr id="9" name="Tijdelijke aanduiding voor inhoud 3">
            <a:extLst>
              <a:ext uri="{FF2B5EF4-FFF2-40B4-BE49-F238E27FC236}">
                <a16:creationId xmlns:a16="http://schemas.microsoft.com/office/drawing/2014/main" id="{0EF12E52-FCCA-4424-ABA5-1B6FAB1EE571}"/>
              </a:ext>
            </a:extLst>
          </p:cNvPr>
          <p:cNvSpPr txBox="1">
            <a:spLocks/>
          </p:cNvSpPr>
          <p:nvPr/>
        </p:nvSpPr>
        <p:spPr>
          <a:xfrm>
            <a:off x="1350459" y="2583926"/>
            <a:ext cx="5151671" cy="9677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lIns="180000" tIns="180000" rIns="180000" bIns="180000"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b="1" dirty="0">
                <a:latin typeface="Muli" panose="02000503040000020004" pitchFamily="2" charset="0"/>
              </a:rPr>
              <a:t>2. 	De NVM</a:t>
            </a:r>
            <a:endParaRPr lang="nl-NL" dirty="0">
              <a:latin typeface="Muli" panose="02000503040000020004" pitchFamily="2" charset="0"/>
            </a:endParaRPr>
          </a:p>
        </p:txBody>
      </p:sp>
      <p:sp>
        <p:nvSpPr>
          <p:cNvPr id="10" name="Tijdelijke aanduiding voor inhoud 3">
            <a:extLst>
              <a:ext uri="{FF2B5EF4-FFF2-40B4-BE49-F238E27FC236}">
                <a16:creationId xmlns:a16="http://schemas.microsoft.com/office/drawing/2014/main" id="{E427FDD5-AE0F-4999-9571-83C4AD0882F5}"/>
              </a:ext>
            </a:extLst>
          </p:cNvPr>
          <p:cNvSpPr txBox="1">
            <a:spLocks/>
          </p:cNvSpPr>
          <p:nvPr/>
        </p:nvSpPr>
        <p:spPr>
          <a:xfrm>
            <a:off x="6839133" y="1528889"/>
            <a:ext cx="5329163" cy="9677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lIns="180000" tIns="180000" rIns="180000" bIns="180000"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b="1" dirty="0">
                <a:latin typeface="Muli" panose="02000503040000020004" pitchFamily="2" charset="0"/>
              </a:rPr>
              <a:t>4. 	De dynamiek van het verkoopproces</a:t>
            </a:r>
            <a:endParaRPr lang="nl-NL" dirty="0">
              <a:latin typeface="Muli" panose="02000503040000020004" pitchFamily="2" charset="0"/>
            </a:endParaRPr>
          </a:p>
        </p:txBody>
      </p:sp>
      <p:sp>
        <p:nvSpPr>
          <p:cNvPr id="11" name="Tijdelijke aanduiding voor inhoud 3">
            <a:extLst>
              <a:ext uri="{FF2B5EF4-FFF2-40B4-BE49-F238E27FC236}">
                <a16:creationId xmlns:a16="http://schemas.microsoft.com/office/drawing/2014/main" id="{C8D2880C-D72C-4595-A44C-D32BF3365412}"/>
              </a:ext>
            </a:extLst>
          </p:cNvPr>
          <p:cNvSpPr txBox="1">
            <a:spLocks/>
          </p:cNvSpPr>
          <p:nvPr/>
        </p:nvSpPr>
        <p:spPr>
          <a:xfrm>
            <a:off x="6839133" y="2654424"/>
            <a:ext cx="5329163" cy="8812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lIns="180000" tIns="180000" rIns="180000" bIns="180000"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b="1" dirty="0">
                <a:latin typeface="Muli" panose="02000503040000020004" pitchFamily="2" charset="0"/>
              </a:rPr>
              <a:t>5.	Makelaar weer beschermde titel?</a:t>
            </a:r>
            <a:endParaRPr lang="nl-NL" dirty="0">
              <a:latin typeface="Muli" panose="02000503040000020004" pitchFamily="2" charset="0"/>
            </a:endParaRPr>
          </a:p>
        </p:txBody>
      </p:sp>
      <p:sp>
        <p:nvSpPr>
          <p:cNvPr id="14" name="Tijdelijke aanduiding voor inhoud 3">
            <a:extLst>
              <a:ext uri="{FF2B5EF4-FFF2-40B4-BE49-F238E27FC236}">
                <a16:creationId xmlns:a16="http://schemas.microsoft.com/office/drawing/2014/main" id="{627FDA08-4493-49E6-B517-D2D263E343F9}"/>
              </a:ext>
            </a:extLst>
          </p:cNvPr>
          <p:cNvSpPr txBox="1">
            <a:spLocks/>
          </p:cNvSpPr>
          <p:nvPr/>
        </p:nvSpPr>
        <p:spPr>
          <a:xfrm>
            <a:off x="6862837" y="3693487"/>
            <a:ext cx="5329163" cy="9677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lIns="180000" tIns="180000" rIns="180000" bIns="180000"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b="1" dirty="0">
                <a:latin typeface="Muli" panose="02000503040000020004" pitchFamily="2" charset="0"/>
              </a:rPr>
              <a:t>6.	NVM en haar stakeholders</a:t>
            </a:r>
            <a:endParaRPr lang="nl-NL" dirty="0">
              <a:latin typeface="Muli" panose="02000503040000020004" pitchFamily="2" charset="0"/>
            </a:endParaRPr>
          </a:p>
        </p:txBody>
      </p:sp>
      <p:sp>
        <p:nvSpPr>
          <p:cNvPr id="15" name="Tijdelijke aanduiding voor inhoud 3">
            <a:extLst>
              <a:ext uri="{FF2B5EF4-FFF2-40B4-BE49-F238E27FC236}">
                <a16:creationId xmlns:a16="http://schemas.microsoft.com/office/drawing/2014/main" id="{CE5F7BF2-9BD0-423C-A8D0-F4A920DC4B65}"/>
              </a:ext>
            </a:extLst>
          </p:cNvPr>
          <p:cNvSpPr txBox="1">
            <a:spLocks/>
          </p:cNvSpPr>
          <p:nvPr/>
        </p:nvSpPr>
        <p:spPr>
          <a:xfrm>
            <a:off x="1361784" y="3693487"/>
            <a:ext cx="5140346" cy="9677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lIns="180000" tIns="180000" rIns="180000" bIns="180000" anchor="ctr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b="1" dirty="0">
                <a:latin typeface="Muli" panose="02000503040000020004" pitchFamily="2" charset="0"/>
                <a:cs typeface="Arial"/>
              </a:rPr>
              <a:t>3. 	Wat doet de woningmarkt</a:t>
            </a:r>
            <a:endParaRPr lang="nl-NL" b="1" dirty="0">
              <a:latin typeface="Muli" panose="02000503040000020004" pitchFamily="2" charset="0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4A9BEBD-23A0-B647-A75E-960F636F2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22A88-05BC-4DC5-BC5D-3E9DCFA9482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9037082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FE7904-92C0-4683-AA92-145E6EC64E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>
                <a:latin typeface="Muli" panose="02000503040000020004" pitchFamily="2" charset="0"/>
              </a:rPr>
              <a:t>De NVM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13ECF3A-7EA1-44E2-87CE-857BDFA3E5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>
                <a:latin typeface="Muli" panose="02000503040000020004" pitchFamily="2" charset="0"/>
              </a:rPr>
              <a:t>Nederlandse Coöperatieve Vereniging van Makelaars</a:t>
            </a:r>
          </a:p>
          <a:p>
            <a:r>
              <a:rPr lang="nl-NL">
                <a:latin typeface="Muli" panose="02000503040000020004" pitchFamily="2" charset="0"/>
              </a:rPr>
              <a:t>en Taxateurs in onroerende goederen NVM U.A.</a:t>
            </a:r>
          </a:p>
        </p:txBody>
      </p:sp>
    </p:spTree>
    <p:extLst>
      <p:ext uri="{BB962C8B-B14F-4D97-AF65-F5344CB8AC3E}">
        <p14:creationId xmlns:p14="http://schemas.microsoft.com/office/powerpoint/2010/main" val="2708585976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VM_Algemeen_Presentatie template">
  <a:themeElements>
    <a:clrScheme name="NVM_Groep test">
      <a:dk1>
        <a:srgbClr val="464646"/>
      </a:dk1>
      <a:lt1>
        <a:srgbClr val="FFFFFF"/>
      </a:lt1>
      <a:dk2>
        <a:srgbClr val="005AD2"/>
      </a:dk2>
      <a:lt2>
        <a:srgbClr val="FFFFFF"/>
      </a:lt2>
      <a:accent1>
        <a:srgbClr val="005AD2"/>
      </a:accent1>
      <a:accent2>
        <a:srgbClr val="FFAF6E"/>
      </a:accent2>
      <a:accent3>
        <a:srgbClr val="888A8D"/>
      </a:accent3>
      <a:accent4>
        <a:srgbClr val="FF466E"/>
      </a:accent4>
      <a:accent5>
        <a:srgbClr val="0095C8"/>
      </a:accent5>
      <a:accent6>
        <a:srgbClr val="009F4D"/>
      </a:accent6>
      <a:hlink>
        <a:srgbClr val="005AD2"/>
      </a:hlink>
      <a:folHlink>
        <a:srgbClr val="46464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iel effen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1" id="{B2336ED3-BE30-440F-BE3B-62954370D8F2}" vid="{404E6504-7893-4986-B5BE-9E7FF3EE2058}"/>
    </a:ext>
  </a:extLst>
</a:theme>
</file>

<file path=ppt/theme/theme3.xml><?xml version="1.0" encoding="utf-8"?>
<a:theme xmlns:a="http://schemas.openxmlformats.org/drawingml/2006/main" name="NVM">
  <a:themeElements>
    <a:clrScheme name="NVM Kleuren">
      <a:dk1>
        <a:sysClr val="windowText" lastClr="000000"/>
      </a:dk1>
      <a:lt1>
        <a:sysClr val="window" lastClr="FFFFFF"/>
      </a:lt1>
      <a:dk2>
        <a:srgbClr val="464646"/>
      </a:dk2>
      <a:lt2>
        <a:srgbClr val="F7E8D0"/>
      </a:lt2>
      <a:accent1>
        <a:srgbClr val="005AD2"/>
      </a:accent1>
      <a:accent2>
        <a:srgbClr val="FFAF6E"/>
      </a:accent2>
      <a:accent3>
        <a:srgbClr val="888A8D"/>
      </a:accent3>
      <a:accent4>
        <a:srgbClr val="C3C4C6"/>
      </a:accent4>
      <a:accent5>
        <a:srgbClr val="FF466E"/>
      </a:accent5>
      <a:accent6>
        <a:srgbClr val="0095C8"/>
      </a:accent6>
      <a:hlink>
        <a:srgbClr val="009F4D"/>
      </a:hlink>
      <a:folHlink>
        <a:srgbClr val="009F4D"/>
      </a:folHlink>
    </a:clrScheme>
    <a:fontScheme name="Aangepast 14">
      <a:majorFont>
        <a:latin typeface="Muli"/>
        <a:ea typeface=""/>
        <a:cs typeface=""/>
      </a:majorFont>
      <a:minorFont>
        <a:latin typeface="Mul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NVM_Algemeen_Rapportage template">
  <a:themeElements>
    <a:clrScheme name="Aangepast 4">
      <a:dk1>
        <a:srgbClr val="464646"/>
      </a:dk1>
      <a:lt1>
        <a:srgbClr val="FFFFFF"/>
      </a:lt1>
      <a:dk2>
        <a:srgbClr val="005AD2"/>
      </a:dk2>
      <a:lt2>
        <a:srgbClr val="FFFFFF"/>
      </a:lt2>
      <a:accent1>
        <a:srgbClr val="005AD2"/>
      </a:accent1>
      <a:accent2>
        <a:srgbClr val="FFAF6E"/>
      </a:accent2>
      <a:accent3>
        <a:srgbClr val="888A8D"/>
      </a:accent3>
      <a:accent4>
        <a:srgbClr val="FF466E"/>
      </a:accent4>
      <a:accent5>
        <a:srgbClr val="0095C8"/>
      </a:accent5>
      <a:accent6>
        <a:srgbClr val="009F4D"/>
      </a:accent6>
      <a:hlink>
        <a:srgbClr val="005AD2"/>
      </a:hlink>
      <a:folHlink>
        <a:srgbClr val="46464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iel effen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1" id="{B2336ED3-BE30-440F-BE3B-62954370D8F2}" vid="{0006FCD6-4486-48A8-B9D3-D925D3557A67}"/>
    </a:ext>
  </a:extLst>
</a:theme>
</file>

<file path=ppt/theme/theme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09D32CF644A542A0EA138E0D415AA0" ma:contentTypeVersion="13" ma:contentTypeDescription="Een nieuw document maken." ma:contentTypeScope="" ma:versionID="e95ac1fc7608f21c05ffe37a0cde493a">
  <xsd:schema xmlns:xsd="http://www.w3.org/2001/XMLSchema" xmlns:xs="http://www.w3.org/2001/XMLSchema" xmlns:p="http://schemas.microsoft.com/office/2006/metadata/properties" xmlns:ns2="ef957064-1c18-4eeb-a8a3-8dc840f24333" xmlns:ns3="2cbaf88d-a49e-4d76-b883-44358dda9b10" targetNamespace="http://schemas.microsoft.com/office/2006/metadata/properties" ma:root="true" ma:fieldsID="e5d79d6646d4c33ef18fd3c9a4b1363f" ns2:_="" ns3:_="">
    <xsd:import namespace="ef957064-1c18-4eeb-a8a3-8dc840f24333"/>
    <xsd:import namespace="2cbaf88d-a49e-4d76-b883-44358dda9b1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957064-1c18-4eeb-a8a3-8dc840f2433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Hint-hash delen" ma:internalName="SharingHintHash" ma:readOnly="true">
      <xsd:simpleType>
        <xsd:restriction base="dms:Text"/>
      </xsd:simpleType>
    </xsd:element>
    <xsd:element name="SharedWithDetails" ma:index="10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baf88d-a49e-4d76-b883-44358dda9b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11EDA8-833E-4187-BF4E-5FE9B094AE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957064-1c18-4eeb-a8a3-8dc840f24333"/>
    <ds:schemaRef ds:uri="2cbaf88d-a49e-4d76-b883-44358dda9b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CAFDC22-1ECA-475E-A81D-37D16E687849}">
  <ds:schemaRefs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2cbaf88d-a49e-4d76-b883-44358dda9b10"/>
    <ds:schemaRef ds:uri="ef957064-1c18-4eeb-a8a3-8dc840f2433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2E1089D-3ED6-4DAC-B653-8406F5C9767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1534</Words>
  <Application>Microsoft Office PowerPoint</Application>
  <PresentationFormat>Breedbeeld</PresentationFormat>
  <Paragraphs>292</Paragraphs>
  <Slides>64</Slides>
  <Notes>16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4</vt:i4>
      </vt:variant>
      <vt:variant>
        <vt:lpstr>Diatitels</vt:lpstr>
      </vt:variant>
      <vt:variant>
        <vt:i4>64</vt:i4>
      </vt:variant>
    </vt:vector>
  </HeadingPairs>
  <TitlesOfParts>
    <vt:vector size="73" baseType="lpstr">
      <vt:lpstr>Arial</vt:lpstr>
      <vt:lpstr>Arial Rounded MT Bold</vt:lpstr>
      <vt:lpstr>Calibri</vt:lpstr>
      <vt:lpstr>Muli</vt:lpstr>
      <vt:lpstr>Segoe UI Light</vt:lpstr>
      <vt:lpstr>Kantoorthema</vt:lpstr>
      <vt:lpstr>NVM_Algemeen_Presentatie template</vt:lpstr>
      <vt:lpstr>NVM</vt:lpstr>
      <vt:lpstr>NVM_Algemeen_Rapportage template</vt:lpstr>
      <vt:lpstr>Symposium   De overspannen woningmarkt. Bedreigingen bieden kansen.</vt:lpstr>
      <vt:lpstr>Welkom</vt:lpstr>
      <vt:lpstr>PowerPoint-presentatie</vt:lpstr>
      <vt:lpstr>Programma</vt:lpstr>
      <vt:lpstr>Marieke Overduin</vt:lpstr>
      <vt:lpstr>Onno Hoes</vt:lpstr>
      <vt:lpstr>     De overspannen woningmarkt  Bedreigingen bieden kansen </vt:lpstr>
      <vt:lpstr>Inhoud </vt:lpstr>
      <vt:lpstr>De NVM</vt:lpstr>
      <vt:lpstr>PowerPoint-presentatie</vt:lpstr>
      <vt:lpstr>Onze Visie</vt:lpstr>
      <vt:lpstr>Wat doet de woningmarkt</vt:lpstr>
      <vt:lpstr>Woningmarkt krapper dan ooit en landsbreed</vt:lpstr>
      <vt:lpstr>Woningmarkt krapper dan ooit en landsbreed</vt:lpstr>
      <vt:lpstr>Grootste prijsstijging in 20 jaar</vt:lpstr>
      <vt:lpstr>Grootste prijsstijging in 20 jaar</vt:lpstr>
      <vt:lpstr>Hoeveel kopers vanuit de Randstad?</vt:lpstr>
      <vt:lpstr>Hoeveel kopers vanuit de Randstad?</vt:lpstr>
      <vt:lpstr>Samenvatting verkopen Gelderland 1e kwart. 2021</vt:lpstr>
      <vt:lpstr>Samenvatting verkopen Overijssel 1e kwart. 2021</vt:lpstr>
      <vt:lpstr>PowerPoint-presentatie</vt:lpstr>
      <vt:lpstr>Kunnen we het gehele verkoopproces wel managen als makelaar anno nu?   De dynamiek van het (ver)koopproces</vt:lpstr>
      <vt:lpstr>Makelen is een vak én werkwoord</vt:lpstr>
      <vt:lpstr>Moet het vak Makelaar  wellicht beschermd worden? </vt:lpstr>
      <vt:lpstr>Van beschermd tot 2001 naar vrij nu</vt:lpstr>
      <vt:lpstr>De Erecode van de NVM-makelaars</vt:lpstr>
      <vt:lpstr>         </vt:lpstr>
      <vt:lpstr>PowerPoint-presentatie</vt:lpstr>
      <vt:lpstr>Bedankt voor uw aandacht</vt:lpstr>
      <vt:lpstr>Jan  Winsemius</vt:lpstr>
      <vt:lpstr>Vastgoedmonitor Foodvalley</vt:lpstr>
      <vt:lpstr>Stand van zaken markt</vt:lpstr>
      <vt:lpstr>Vraag en aanbod</vt:lpstr>
      <vt:lpstr>Toestroom</vt:lpstr>
      <vt:lpstr>Starters huur</vt:lpstr>
      <vt:lpstr>Middenhuur</vt:lpstr>
      <vt:lpstr>Inkomens regio</vt:lpstr>
      <vt:lpstr>Inkomens corporatievoorraad</vt:lpstr>
      <vt:lpstr>Prijzen</vt:lpstr>
      <vt:lpstr>Bouwkosten</vt:lpstr>
      <vt:lpstr>Huurprijsontwikkeling</vt:lpstr>
      <vt:lpstr>Bovenkant markt</vt:lpstr>
      <vt:lpstr>Midden markt</vt:lpstr>
      <vt:lpstr>Sociaal</vt:lpstr>
      <vt:lpstr>Gereguleerd midden</vt:lpstr>
      <vt:lpstr>Aanhoudend landelijk probleem</vt:lpstr>
      <vt:lpstr>Planmonitor</vt:lpstr>
      <vt:lpstr>PowerPoint-presentatie</vt:lpstr>
      <vt:lpstr>Prijscategorie</vt:lpstr>
      <vt:lpstr>Plannen</vt:lpstr>
      <vt:lpstr>Woningtype</vt:lpstr>
      <vt:lpstr>Op planniveau sturen</vt:lpstr>
      <vt:lpstr>PowerPoint-presentatie</vt:lpstr>
      <vt:lpstr>PowerPoint-presentatie</vt:lpstr>
      <vt:lpstr>Woonagenda 2.0</vt:lpstr>
      <vt:lpstr>Opgaven</vt:lpstr>
      <vt:lpstr>Woonagenda: accentverschuiving</vt:lpstr>
      <vt:lpstr>Corporaties opgaven en middelen</vt:lpstr>
      <vt:lpstr>PowerPoint-presentatie</vt:lpstr>
      <vt:lpstr>Tempo erin houden</vt:lpstr>
      <vt:lpstr>Sturing</vt:lpstr>
      <vt:lpstr>Lange termijn strategie passend bij doorlooptijd opgaven</vt:lpstr>
      <vt:lpstr>Debat</vt:lpstr>
      <vt:lpstr>Bedankt voor uw belangstelling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Wouter Schouls [CASE communicatie]</dc:creator>
  <cp:lastModifiedBy>Presentatie RDJ AV</cp:lastModifiedBy>
  <cp:revision>29</cp:revision>
  <dcterms:created xsi:type="dcterms:W3CDTF">2020-11-11T11:49:40Z</dcterms:created>
  <dcterms:modified xsi:type="dcterms:W3CDTF">2021-06-17T15:29:24Z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0x010100C209D32CF644A542A0EA138E0D415AA0</vt:lpwstr>
  </property>
</Properties>
</file>